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84" r:id="rId19"/>
    <p:sldId id="277"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294" r:id="rId33"/>
    <p:sldId id="345" r:id="rId34"/>
    <p:sldId id="346" r:id="rId35"/>
    <p:sldId id="347" r:id="rId36"/>
    <p:sldId id="348" r:id="rId37"/>
    <p:sldId id="349" r:id="rId38"/>
    <p:sldId id="350" r:id="rId39"/>
    <p:sldId id="321" r:id="rId40"/>
    <p:sldId id="351" r:id="rId41"/>
    <p:sldId id="352" r:id="rId42"/>
    <p:sldId id="288" r:id="rId43"/>
    <p:sldId id="353" r:id="rId44"/>
    <p:sldId id="354" r:id="rId45"/>
    <p:sldId id="355" r:id="rId46"/>
    <p:sldId id="357" r:id="rId47"/>
    <p:sldId id="356"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7" d="100"/>
          <a:sy n="57" d="100"/>
        </p:scale>
        <p:origin x="118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008654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366404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547292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415809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859152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603420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91963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092493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1021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272346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4113667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875725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77834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799183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580583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075428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408093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763212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95008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808337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893883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52794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84837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4025747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8534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tmp"/></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tmp"/></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tmp"/></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tmp"/></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tmp"/></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tmp"/></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Sina Dehghanian</a:t>
            </a:r>
          </a:p>
          <a:p>
            <a:r>
              <a:rPr lang="en-US" dirty="0">
                <a:solidFill>
                  <a:schemeClr val="bg2"/>
                </a:solidFill>
                <a:latin typeface="Abadi" panose="020B0604020104020204" pitchFamily="34" charset="0"/>
                <a:ea typeface="SF Pro" pitchFamily="2" charset="0"/>
                <a:cs typeface="SF Pro" pitchFamily="2" charset="0"/>
              </a:rPr>
              <a:t>7/24/2023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83833"/>
            <a:ext cx="10515600" cy="4341739"/>
          </a:xfrm>
          <a:prstGeom prst="rect">
            <a:avLst/>
          </a:prstGeom>
        </p:spPr>
        <p:txBody>
          <a:bodyPr/>
          <a:lstStyle/>
          <a:p>
            <a:r>
              <a:rPr lang="en-US" sz="2400" dirty="0">
                <a:solidFill>
                  <a:srgbClr val="0948CB"/>
                </a:solidFill>
              </a:rPr>
              <a:t>Pandas and NumPy</a:t>
            </a:r>
          </a:p>
          <a:p>
            <a:pPr lvl="1"/>
            <a:r>
              <a:rPr lang="en-US" sz="2000" dirty="0">
                <a:solidFill>
                  <a:srgbClr val="0948CB"/>
                </a:solidFill>
              </a:rPr>
              <a:t>Functions from the Pandas and NumPy libraries are used to derive basic information about the data collected, which includes:</a:t>
            </a:r>
          </a:p>
          <a:p>
            <a:pPr lvl="2"/>
            <a:r>
              <a:rPr lang="en-US" sz="1800" dirty="0">
                <a:solidFill>
                  <a:srgbClr val="0948CB"/>
                </a:solidFill>
              </a:rPr>
              <a:t>The number of launches on each launch site</a:t>
            </a:r>
          </a:p>
          <a:p>
            <a:pPr lvl="2"/>
            <a:r>
              <a:rPr lang="en-US" sz="1800" dirty="0">
                <a:solidFill>
                  <a:srgbClr val="0948CB"/>
                </a:solidFill>
              </a:rPr>
              <a:t>The number of occurrence of each orbit</a:t>
            </a:r>
          </a:p>
          <a:p>
            <a:pPr lvl="2"/>
            <a:r>
              <a:rPr lang="en-US" sz="1800" dirty="0">
                <a:solidFill>
                  <a:srgbClr val="0948CB"/>
                </a:solidFill>
              </a:rPr>
              <a:t>The number and occurrence of each mission outcome</a:t>
            </a:r>
          </a:p>
          <a:p>
            <a:r>
              <a:rPr lang="en-US" sz="2400" dirty="0">
                <a:solidFill>
                  <a:srgbClr val="0948CB"/>
                </a:solidFill>
              </a:rPr>
              <a:t>SQL</a:t>
            </a:r>
          </a:p>
          <a:p>
            <a:pPr lvl="1"/>
            <a:r>
              <a:rPr lang="en-US" sz="2000" dirty="0">
                <a:solidFill>
                  <a:srgbClr val="0948CB"/>
                </a:solidFill>
              </a:rPr>
              <a:t>The data is queried using SQL to answer several questions about the data such as:</a:t>
            </a:r>
          </a:p>
          <a:p>
            <a:pPr lvl="2"/>
            <a:r>
              <a:rPr lang="en-US" sz="1800" dirty="0">
                <a:solidFill>
                  <a:srgbClr val="0948CB"/>
                </a:solidFill>
              </a:rPr>
              <a:t>The names of the unique launch sites in the space mission</a:t>
            </a:r>
          </a:p>
          <a:p>
            <a:pPr lvl="2"/>
            <a:r>
              <a:rPr lang="en-US" sz="1800" dirty="0">
                <a:solidFill>
                  <a:srgbClr val="0948CB"/>
                </a:solidFill>
              </a:rPr>
              <a:t>The total payload mass carried by boosters launched by NASA (CRS)</a:t>
            </a:r>
          </a:p>
          <a:p>
            <a:pPr lvl="2"/>
            <a:r>
              <a:rPr lang="en-US" sz="1800" dirty="0">
                <a:solidFill>
                  <a:srgbClr val="0948CB"/>
                </a:solidFill>
              </a:rPr>
              <a:t>The average payload mass carried by booster version F9 v1.1</a:t>
            </a:r>
            <a:endParaRPr lang="en-US" sz="2600" dirty="0">
              <a:solidFill>
                <a:srgbClr val="0948CB"/>
              </a:solidFill>
            </a:endParaRPr>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1973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METHODOLOGY</a:t>
            </a:r>
          </a:p>
          <a:p>
            <a:pPr>
              <a:spcBef>
                <a:spcPts val="500"/>
              </a:spcBef>
            </a:pPr>
            <a:r>
              <a:rPr lang="en-US" sz="3200" b="1" dirty="0">
                <a:solidFill>
                  <a:srgbClr val="0948CB"/>
                </a:solidFill>
                <a:latin typeface="Tw Cen MT Condensed" panose="020B0606020104020203" pitchFamily="34" charset="77"/>
              </a:rPr>
              <a:t>       Exploratory Data Analysis (EDA) </a:t>
            </a:r>
          </a:p>
        </p:txBody>
      </p:sp>
      <p:pic>
        <p:nvPicPr>
          <p:cNvPr id="6" name="Picture 2">
            <a:extLst>
              <a:ext uri="{FF2B5EF4-FFF2-40B4-BE49-F238E27FC236}">
                <a16:creationId xmlns:a16="http://schemas.microsoft.com/office/drawing/2014/main" id="{A1618607-06DF-5D89-E19B-B1E8512C4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234" y="1184261"/>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umPy - Wikipedia">
            <a:extLst>
              <a:ext uri="{FF2B5EF4-FFF2-40B4-BE49-F238E27FC236}">
                <a16:creationId xmlns:a16="http://schemas.microsoft.com/office/drawing/2014/main" id="{7FC6A13B-A9C5-852C-99ED-A72DD7DDB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160" y="1143005"/>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ow to calculate quartiles in SQL (descriptive statistics, SQL, statistics)  - Quora">
            <a:extLst>
              <a:ext uri="{FF2B5EF4-FFF2-40B4-BE49-F238E27FC236}">
                <a16:creationId xmlns:a16="http://schemas.microsoft.com/office/drawing/2014/main" id="{CE1A56E3-039B-182E-4CC3-3699518CC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1476" y="3039042"/>
            <a:ext cx="1489792" cy="77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971250" y="6025573"/>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83111"/>
            <a:ext cx="10515601" cy="4944099"/>
          </a:xfrm>
          <a:prstGeom prst="rect">
            <a:avLst/>
          </a:prstGeom>
        </p:spPr>
        <p:txBody>
          <a:bodyPr lIns="91440" tIns="45720" rIns="91440" bIns="45720" anchor="t"/>
          <a:lstStyle/>
          <a:p>
            <a:r>
              <a:rPr lang="en-US" sz="2400" dirty="0">
                <a:solidFill>
                  <a:srgbClr val="0948CB"/>
                </a:solidFill>
              </a:rPr>
              <a:t>Matplotlib and Seaborn</a:t>
            </a:r>
          </a:p>
          <a:p>
            <a:pPr lvl="1"/>
            <a:r>
              <a:rPr lang="en-US" sz="2000" dirty="0">
                <a:solidFill>
                  <a:srgbClr val="0948CB"/>
                </a:solidFill>
              </a:rPr>
              <a:t>Functions from the Matplotlib and Seaborn libraries are used to visualize the data through scatterplots, bar charts, and line charts.</a:t>
            </a:r>
          </a:p>
          <a:p>
            <a:pPr lvl="1"/>
            <a:r>
              <a:rPr lang="en-US" sz="2000" dirty="0">
                <a:solidFill>
                  <a:srgbClr val="0948CB"/>
                </a:solidFill>
              </a:rPr>
              <a:t>The plots and charts are used to understand more about the relationships between several features, such as:</a:t>
            </a:r>
          </a:p>
          <a:p>
            <a:pPr lvl="2"/>
            <a:r>
              <a:rPr lang="en-US" sz="1900" dirty="0">
                <a:solidFill>
                  <a:srgbClr val="0948CB"/>
                </a:solidFill>
              </a:rPr>
              <a:t>The relationship between flight number and launch site</a:t>
            </a:r>
          </a:p>
          <a:p>
            <a:pPr lvl="2"/>
            <a:r>
              <a:rPr lang="en-US" sz="1900" dirty="0">
                <a:solidFill>
                  <a:srgbClr val="0948CB"/>
                </a:solidFill>
              </a:rPr>
              <a:t>The relationship between payload mass and launch site</a:t>
            </a:r>
          </a:p>
          <a:p>
            <a:pPr lvl="2"/>
            <a:r>
              <a:rPr lang="en-US" sz="1900" dirty="0">
                <a:solidFill>
                  <a:srgbClr val="0948CB"/>
                </a:solidFill>
              </a:rPr>
              <a:t>The relationship between success rate and orbit type</a:t>
            </a:r>
          </a:p>
          <a:p>
            <a:r>
              <a:rPr lang="en-US" sz="2400" dirty="0">
                <a:solidFill>
                  <a:srgbClr val="0948CB"/>
                </a:solidFill>
              </a:rPr>
              <a:t>Folium</a:t>
            </a:r>
          </a:p>
          <a:p>
            <a:pPr lvl="1"/>
            <a:r>
              <a:rPr lang="en-US" sz="2000" dirty="0">
                <a:solidFill>
                  <a:srgbClr val="0948CB"/>
                </a:solidFill>
              </a:rPr>
              <a:t>Functions from the Folium libraries are used to visualize the data through interactive maps.</a:t>
            </a:r>
          </a:p>
          <a:p>
            <a:pPr lvl="1"/>
            <a:r>
              <a:rPr lang="en-US" sz="2000" dirty="0">
                <a:solidFill>
                  <a:srgbClr val="0948CB"/>
                </a:solidFill>
              </a:rPr>
              <a:t> The Folium library is used to:</a:t>
            </a:r>
          </a:p>
          <a:p>
            <a:pPr lvl="2"/>
            <a:r>
              <a:rPr lang="en-US" sz="1800" dirty="0">
                <a:solidFill>
                  <a:srgbClr val="0948CB"/>
                </a:solidFill>
              </a:rPr>
              <a:t>Mark all launch sites on a map</a:t>
            </a:r>
          </a:p>
          <a:p>
            <a:pPr lvl="2"/>
            <a:r>
              <a:rPr lang="en-US" sz="1800" dirty="0">
                <a:solidFill>
                  <a:srgbClr val="0948CB"/>
                </a:solidFill>
              </a:rPr>
              <a:t>Mark the succeeded launches and failed launches for each site on the map</a:t>
            </a:r>
          </a:p>
          <a:p>
            <a:pPr lvl="2"/>
            <a:r>
              <a:rPr lang="en-US" sz="1800" dirty="0">
                <a:solidFill>
                  <a:srgbClr val="0948CB"/>
                </a:solidFill>
              </a:rPr>
              <a:t>Mark the distances between a launch site to its proximities such as the nearest city, railway, or highway</a:t>
            </a:r>
          </a:p>
          <a:p>
            <a:pPr marL="457200" lvl="1" indent="0">
              <a:buNone/>
            </a:pPr>
            <a:endParaRPr lang="en-US" sz="2200" dirty="0">
              <a:solidFill>
                <a:srgbClr val="0948CB"/>
              </a:solidFill>
            </a:endParaRPr>
          </a:p>
          <a:p>
            <a:pPr lvl="1"/>
            <a:endParaRPr lang="en-US" sz="2000" dirty="0">
              <a:solidFill>
                <a:srgbClr val="0948CB"/>
              </a:solidFill>
            </a:endParaRPr>
          </a:p>
          <a:p>
            <a:endParaRPr lang="en-US" sz="2600" dirty="0">
              <a:solidFill>
                <a:srgbClr val="0948CB"/>
              </a:solidFill>
            </a:endParaRPr>
          </a:p>
          <a:p>
            <a:pPr lvl="2"/>
            <a:endParaRPr lang="en-US" sz="1800" dirty="0">
              <a:solidFill>
                <a:srgbClr val="0948CB"/>
              </a:solidFill>
            </a:endParaRPr>
          </a:p>
          <a:p>
            <a:pPr lvl="2"/>
            <a:endParaRPr lang="en-US" sz="1800" dirty="0">
              <a:solidFill>
                <a:srgbClr val="0948CB"/>
              </a:solidFill>
            </a:endParaRPr>
          </a:p>
          <a:p>
            <a:pPr lvl="1"/>
            <a:endParaRPr lang="en-US" dirty="0">
              <a:solidFill>
                <a:srgbClr val="0948CB"/>
              </a:solidFill>
            </a:endParaRPr>
          </a:p>
          <a:p>
            <a:pPr lvl="1"/>
            <a:endParaRPr lang="en-US" dirty="0">
              <a:solidFill>
                <a:srgbClr val="0948CB"/>
              </a:solidFill>
            </a:endParaRPr>
          </a:p>
          <a:p>
            <a:endParaRPr lang="en-US" sz="2400" dirty="0">
              <a:solidFill>
                <a:srgbClr val="0948CB"/>
              </a:solidFill>
            </a:endParaRPr>
          </a:p>
          <a:p>
            <a:pPr lvl="1"/>
            <a:endParaRPr lang="en-US" sz="1800" dirty="0">
              <a:solidFill>
                <a:srgbClr val="0948CB"/>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METHODOLOGY</a:t>
            </a:r>
          </a:p>
          <a:p>
            <a:pPr>
              <a:spcBef>
                <a:spcPts val="500"/>
              </a:spcBef>
            </a:pPr>
            <a:r>
              <a:rPr lang="en-US" sz="3200" b="1" dirty="0">
                <a:solidFill>
                  <a:srgbClr val="0948CB"/>
                </a:solidFill>
                <a:latin typeface="Tw Cen MT Condensed" panose="020B0606020104020203" pitchFamily="34" charset="77"/>
              </a:rPr>
              <a:t>       Data Visualization</a:t>
            </a:r>
          </a:p>
        </p:txBody>
      </p:sp>
      <p:pic>
        <p:nvPicPr>
          <p:cNvPr id="6" name="Picture 10" descr="What libraries can load image in Python and what are their difference? | by  Kevin Luk | Towards Data Science">
            <a:extLst>
              <a:ext uri="{FF2B5EF4-FFF2-40B4-BE49-F238E27FC236}">
                <a16:creationId xmlns:a16="http://schemas.microsoft.com/office/drawing/2014/main" id="{DA865B13-6515-34BF-C365-0C81861A5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09" y="1245520"/>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80872086-AC5E-BAB4-7B3E-E11D8195F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578" y="1322573"/>
            <a:ext cx="2046032" cy="619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olium Library | Geospatial visualization via Folium Library">
            <a:extLst>
              <a:ext uri="{FF2B5EF4-FFF2-40B4-BE49-F238E27FC236}">
                <a16:creationId xmlns:a16="http://schemas.microsoft.com/office/drawing/2014/main" id="{CD9E3531-FC52-3323-3075-39782AC1B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8945" y="3608162"/>
            <a:ext cx="2352982" cy="905484"/>
          </a:xfrm>
          <a:prstGeom prst="rect">
            <a:avLst/>
          </a:prstGeom>
          <a:solidFill>
            <a:srgbClr val="0B49CB"/>
          </a:solidFill>
          <a:ln>
            <a:noFill/>
          </a:ln>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2098" y="2263697"/>
            <a:ext cx="10393513" cy="3894215"/>
          </a:xfrm>
          <a:prstGeom prst="rect">
            <a:avLst/>
          </a:prstGeom>
        </p:spPr>
        <p:txBody>
          <a:bodyPr lIns="91440" tIns="45720" rIns="91440" bIns="45720" anchor="t"/>
          <a:lstStyle/>
          <a:p>
            <a:r>
              <a:rPr lang="en-US" sz="2400" dirty="0">
                <a:solidFill>
                  <a:srgbClr val="0948CB"/>
                </a:solidFill>
              </a:rPr>
              <a:t>Dash</a:t>
            </a:r>
          </a:p>
          <a:p>
            <a:pPr lvl="1"/>
            <a:r>
              <a:rPr lang="en-US" sz="2000" dirty="0">
                <a:solidFill>
                  <a:srgbClr val="0948CB"/>
                </a:solidFill>
              </a:rPr>
              <a:t>Functions from Dash are used to generate an interactive site where we can toggle the input using a dropdown menu and a range slider.</a:t>
            </a:r>
          </a:p>
          <a:p>
            <a:pPr lvl="1"/>
            <a:r>
              <a:rPr lang="en-US" sz="2000" dirty="0">
                <a:solidFill>
                  <a:srgbClr val="0948CB"/>
                </a:solidFill>
              </a:rPr>
              <a:t>Using a pie chart and a scatterplot, the interactive site shows:</a:t>
            </a:r>
          </a:p>
          <a:p>
            <a:pPr lvl="2"/>
            <a:r>
              <a:rPr lang="en-US" sz="1800" dirty="0">
                <a:solidFill>
                  <a:srgbClr val="0948CB"/>
                </a:solidFill>
              </a:rPr>
              <a:t>The total success launches from each launch site</a:t>
            </a:r>
          </a:p>
          <a:p>
            <a:pPr lvl="2"/>
            <a:r>
              <a:rPr lang="en-US" sz="1800" dirty="0">
                <a:solidFill>
                  <a:srgbClr val="0948CB"/>
                </a:solidFill>
              </a:rPr>
              <a:t>The correlation between payload mass and mission outcome (success or failure) for each launch site</a:t>
            </a:r>
          </a:p>
          <a:p>
            <a:endParaRPr lang="en-US" sz="2600" dirty="0">
              <a:solidFill>
                <a:srgbClr val="0948CB"/>
              </a:solidFill>
            </a:endParaRPr>
          </a:p>
          <a:p>
            <a:pPr lvl="2"/>
            <a:endParaRPr lang="en-US" sz="1800" dirty="0">
              <a:solidFill>
                <a:srgbClr val="0948CB"/>
              </a:solidFill>
            </a:endParaRPr>
          </a:p>
          <a:p>
            <a:pPr lvl="2"/>
            <a:endParaRPr lang="en-US" sz="1800" dirty="0">
              <a:solidFill>
                <a:srgbClr val="0948CB"/>
              </a:solidFill>
            </a:endParaRPr>
          </a:p>
          <a:p>
            <a:pPr lvl="1"/>
            <a:endParaRPr lang="en-US" dirty="0">
              <a:solidFill>
                <a:srgbClr val="0948CB"/>
              </a:solidFill>
            </a:endParaRPr>
          </a:p>
          <a:p>
            <a:pPr lvl="1"/>
            <a:endParaRPr lang="en-US" dirty="0">
              <a:solidFill>
                <a:srgbClr val="0948CB"/>
              </a:solidFill>
            </a:endParaRPr>
          </a:p>
          <a:p>
            <a:endParaRPr lang="en-US" sz="2400" dirty="0">
              <a:solidFill>
                <a:srgbClr val="0948CB"/>
              </a:solidFill>
            </a:endParaRPr>
          </a:p>
          <a:p>
            <a:pPr lvl="1"/>
            <a:endParaRPr lang="en-US" sz="1800" dirty="0">
              <a:solidFill>
                <a:srgbClr val="0948CB"/>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METHODOLOGY</a:t>
            </a:r>
          </a:p>
          <a:p>
            <a:pPr>
              <a:spcBef>
                <a:spcPts val="500"/>
              </a:spcBef>
            </a:pPr>
            <a:r>
              <a:rPr lang="en-US" sz="3200" b="1" dirty="0">
                <a:solidFill>
                  <a:srgbClr val="0948CB"/>
                </a:solidFill>
                <a:latin typeface="Tw Cen MT Condensed" panose="020B0606020104020203" pitchFamily="34" charset="77"/>
              </a:rPr>
              <a:t>       Data Visualization</a:t>
            </a:r>
          </a:p>
        </p:txBody>
      </p:sp>
      <p:pic>
        <p:nvPicPr>
          <p:cNvPr id="6" name="Picture 2" descr="dash-logo-300 - Probytes Web Development Company">
            <a:extLst>
              <a:ext uri="{FF2B5EF4-FFF2-40B4-BE49-F238E27FC236}">
                <a16:creationId xmlns:a16="http://schemas.microsoft.com/office/drawing/2014/main" id="{38F12629-8377-B78B-B4FC-EA2FAD863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371" y="813174"/>
            <a:ext cx="2150807" cy="2150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38507"/>
            <a:ext cx="10515600" cy="4787885"/>
          </a:xfrm>
          <a:prstGeom prst="rect">
            <a:avLst/>
          </a:prstGeom>
        </p:spPr>
        <p:txBody>
          <a:bodyPr>
            <a:normAutofit/>
          </a:bodyPr>
          <a:lstStyle/>
          <a:p>
            <a:r>
              <a:rPr lang="en-US" sz="2400" dirty="0">
                <a:solidFill>
                  <a:srgbClr val="0948CB"/>
                </a:solidFill>
              </a:rPr>
              <a:t>Functions from the Scikit-learn library are used to create our machine learning models.</a:t>
            </a:r>
          </a:p>
          <a:p>
            <a:r>
              <a:rPr lang="en-US" sz="2400" dirty="0">
                <a:solidFill>
                  <a:srgbClr val="0948CB"/>
                </a:solidFill>
              </a:rPr>
              <a:t>The machine learning prediction phase include the following steps:</a:t>
            </a:r>
          </a:p>
          <a:p>
            <a:pPr lvl="1"/>
            <a:r>
              <a:rPr lang="en-US" sz="2000" dirty="0">
                <a:solidFill>
                  <a:srgbClr val="0948CB"/>
                </a:solidFill>
              </a:rPr>
              <a:t>Standardizing the data</a:t>
            </a:r>
          </a:p>
          <a:p>
            <a:pPr lvl="1"/>
            <a:r>
              <a:rPr lang="en-US" sz="2000" dirty="0">
                <a:solidFill>
                  <a:srgbClr val="0948CB"/>
                </a:solidFill>
              </a:rPr>
              <a:t>Splitting the data into training and test data</a:t>
            </a:r>
          </a:p>
          <a:p>
            <a:pPr lvl="1"/>
            <a:r>
              <a:rPr lang="en-US" sz="2000" dirty="0">
                <a:solidFill>
                  <a:srgbClr val="0948CB"/>
                </a:solidFill>
              </a:rPr>
              <a:t>Creating machine learning models, which include:</a:t>
            </a:r>
          </a:p>
          <a:p>
            <a:pPr lvl="2"/>
            <a:r>
              <a:rPr lang="en-US" sz="1800" dirty="0">
                <a:solidFill>
                  <a:srgbClr val="0948CB"/>
                </a:solidFill>
              </a:rPr>
              <a:t>Logistic regression</a:t>
            </a:r>
          </a:p>
          <a:p>
            <a:pPr lvl="2"/>
            <a:r>
              <a:rPr lang="en-US" sz="1800" dirty="0">
                <a:solidFill>
                  <a:srgbClr val="0948CB"/>
                </a:solidFill>
              </a:rPr>
              <a:t>Support vector machine (SVM)</a:t>
            </a:r>
          </a:p>
          <a:p>
            <a:pPr lvl="2"/>
            <a:r>
              <a:rPr lang="en-US" sz="1800" dirty="0">
                <a:solidFill>
                  <a:srgbClr val="0948CB"/>
                </a:solidFill>
              </a:rPr>
              <a:t>Decision tree</a:t>
            </a:r>
          </a:p>
          <a:p>
            <a:pPr lvl="2"/>
            <a:r>
              <a:rPr lang="en-US" sz="1800" dirty="0">
                <a:solidFill>
                  <a:srgbClr val="0948CB"/>
                </a:solidFill>
              </a:rPr>
              <a:t>K nearest neighbors (KNN)</a:t>
            </a:r>
          </a:p>
          <a:p>
            <a:pPr lvl="1"/>
            <a:r>
              <a:rPr lang="en-US" sz="2000" dirty="0">
                <a:solidFill>
                  <a:srgbClr val="0948CB"/>
                </a:solidFill>
              </a:rPr>
              <a:t>Fit the models on the training set </a:t>
            </a:r>
          </a:p>
          <a:p>
            <a:pPr lvl="1"/>
            <a:r>
              <a:rPr lang="en-US" sz="2000" dirty="0">
                <a:solidFill>
                  <a:srgbClr val="0948CB"/>
                </a:solidFill>
              </a:rPr>
              <a:t>Find the best combination of hyperparameters for each model</a:t>
            </a:r>
          </a:p>
          <a:p>
            <a:pPr lvl="1"/>
            <a:r>
              <a:rPr lang="en-US" sz="2000" dirty="0">
                <a:solidFill>
                  <a:srgbClr val="0948CB"/>
                </a:solidFill>
              </a:rPr>
              <a:t>Evaluate the models based on their accuracy scores and confusion matrix</a:t>
            </a:r>
          </a:p>
          <a:p>
            <a:pPr lvl="1"/>
            <a:endParaRPr lang="en-US" sz="2000" dirty="0">
              <a:solidFill>
                <a:srgbClr val="0948CB"/>
              </a:solidFill>
            </a:endParaRPr>
          </a:p>
          <a:p>
            <a:pPr lvl="2"/>
            <a:endParaRPr lang="en-US" sz="1800" dirty="0">
              <a:solidFill>
                <a:srgbClr val="0948CB"/>
              </a:solidFill>
            </a:endParaRPr>
          </a:p>
          <a:p>
            <a:pPr lvl="2"/>
            <a:endParaRPr lang="en-US" sz="1800" dirty="0">
              <a:solidFill>
                <a:srgbClr val="0948CB"/>
              </a:solidFill>
            </a:endParaRPr>
          </a:p>
          <a:p>
            <a:endParaRPr lang="en-US" sz="2600" dirty="0">
              <a:solidFill>
                <a:srgbClr val="0948CB"/>
              </a:solidFill>
            </a:endParaRPr>
          </a:p>
          <a:p>
            <a:pPr lvl="2"/>
            <a:endParaRPr lang="en-US" sz="1800" dirty="0">
              <a:solidFill>
                <a:srgbClr val="0948CB"/>
              </a:solidFill>
            </a:endParaRPr>
          </a:p>
          <a:p>
            <a:pPr lvl="2"/>
            <a:endParaRPr lang="en-US" sz="1800" dirty="0">
              <a:solidFill>
                <a:srgbClr val="0948CB"/>
              </a:solidFill>
            </a:endParaRPr>
          </a:p>
          <a:p>
            <a:pPr lvl="1"/>
            <a:endParaRPr lang="en-US" dirty="0">
              <a:solidFill>
                <a:srgbClr val="0948CB"/>
              </a:solidFill>
            </a:endParaRPr>
          </a:p>
          <a:p>
            <a:pPr lvl="1"/>
            <a:endParaRPr lang="en-US" dirty="0">
              <a:solidFill>
                <a:srgbClr val="0948CB"/>
              </a:solidFill>
            </a:endParaRPr>
          </a:p>
          <a:p>
            <a:endParaRPr lang="en-US" sz="2400" dirty="0">
              <a:solidFill>
                <a:srgbClr val="0948CB"/>
              </a:solidFill>
            </a:endParaRPr>
          </a:p>
          <a:p>
            <a:pPr lvl="1"/>
            <a:endParaRPr lang="en-US" sz="1800" dirty="0">
              <a:solidFill>
                <a:srgbClr val="0948CB"/>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METHODOLOGY</a:t>
            </a:r>
          </a:p>
          <a:p>
            <a:pPr>
              <a:spcBef>
                <a:spcPts val="500"/>
              </a:spcBef>
            </a:pPr>
            <a:r>
              <a:rPr lang="en-US" sz="3200" b="1" dirty="0">
                <a:solidFill>
                  <a:srgbClr val="0948CB"/>
                </a:solidFill>
                <a:latin typeface="Tw Cen MT Condensed" panose="020B0606020104020203" pitchFamily="34" charset="77"/>
              </a:rPr>
              <a:t>       Machine Learning Prediction</a:t>
            </a:r>
          </a:p>
        </p:txBody>
      </p:sp>
      <p:pic>
        <p:nvPicPr>
          <p:cNvPr id="6" name="Picture 2">
            <a:extLst>
              <a:ext uri="{FF2B5EF4-FFF2-40B4-BE49-F238E27FC236}">
                <a16:creationId xmlns:a16="http://schemas.microsoft.com/office/drawing/2014/main" id="{FB91BE17-C217-E9D0-3452-CA45CF984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694" y="3226936"/>
            <a:ext cx="1876732" cy="101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9659"/>
            <a:ext cx="10515600" cy="4727304"/>
          </a:xfrm>
          <a:prstGeom prst="rect">
            <a:avLst/>
          </a:prstGeom>
        </p:spPr>
        <p:txBody>
          <a:bodyPr>
            <a:normAutofit/>
          </a:bodyPr>
          <a:lstStyle/>
          <a:p>
            <a:r>
              <a:rPr lang="en-US" sz="2400" dirty="0">
                <a:solidFill>
                  <a:srgbClr val="0948CB"/>
                </a:solidFill>
              </a:rPr>
              <a:t>The results are split into 5 sections:</a:t>
            </a:r>
          </a:p>
          <a:p>
            <a:pPr lvl="1"/>
            <a:r>
              <a:rPr lang="en-US" sz="2000" dirty="0">
                <a:solidFill>
                  <a:srgbClr val="0948CB"/>
                </a:solidFill>
              </a:rPr>
              <a:t>SQL (EDA with SQL)</a:t>
            </a:r>
          </a:p>
          <a:p>
            <a:pPr lvl="1"/>
            <a:r>
              <a:rPr lang="en-US" sz="2000" dirty="0">
                <a:solidFill>
                  <a:srgbClr val="0948CB"/>
                </a:solidFill>
              </a:rPr>
              <a:t>Matplotlib and Seaborn (EDA with Visualization)</a:t>
            </a:r>
          </a:p>
          <a:p>
            <a:pPr lvl="1"/>
            <a:r>
              <a:rPr lang="en-US" sz="2000" dirty="0">
                <a:solidFill>
                  <a:srgbClr val="0948CB"/>
                </a:solidFill>
              </a:rPr>
              <a:t>Folium</a:t>
            </a:r>
          </a:p>
          <a:p>
            <a:pPr lvl="1"/>
            <a:r>
              <a:rPr lang="en-US" sz="2000" dirty="0">
                <a:solidFill>
                  <a:srgbClr val="0948CB"/>
                </a:solidFill>
              </a:rPr>
              <a:t>Dash</a:t>
            </a:r>
          </a:p>
          <a:p>
            <a:pPr lvl="1"/>
            <a:r>
              <a:rPr lang="en-US" sz="2000" dirty="0">
                <a:solidFill>
                  <a:srgbClr val="0948CB"/>
                </a:solidFill>
              </a:rPr>
              <a:t>Predictive Analysis </a:t>
            </a:r>
          </a:p>
          <a:p>
            <a:r>
              <a:rPr lang="en-US" sz="2400" dirty="0">
                <a:solidFill>
                  <a:srgbClr val="0948CB"/>
                </a:solidFill>
              </a:rPr>
              <a:t>In all of the graphs that follow, class 0 represents a failed launch outcome while class 1 represents a successful launch outcome.</a:t>
            </a:r>
          </a:p>
          <a:p>
            <a:endParaRPr lang="en-US" sz="2400" dirty="0">
              <a:solidFill>
                <a:srgbClr val="0948CB"/>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The names of the unique launch sites in the space mission</a:t>
            </a:r>
          </a:p>
          <a:p>
            <a:pPr lvl="1"/>
            <a:r>
              <a:rPr lang="en-US" sz="1400" b="0" i="0" dirty="0">
                <a:solidFill>
                  <a:srgbClr val="0948CB"/>
                </a:solidFill>
                <a:effectLst/>
                <a:latin typeface="Consolas" panose="020B0609020204030204" pitchFamily="49" charset="0"/>
              </a:rPr>
              <a:t>CCAFS LC-40 </a:t>
            </a:r>
          </a:p>
          <a:p>
            <a:pPr lvl="1"/>
            <a:r>
              <a:rPr lang="en-US" sz="1400" b="0" i="0" dirty="0">
                <a:solidFill>
                  <a:srgbClr val="0948CB"/>
                </a:solidFill>
                <a:effectLst/>
                <a:latin typeface="Consolas" panose="020B0609020204030204" pitchFamily="49" charset="0"/>
              </a:rPr>
              <a:t>VAFB SLC-4E </a:t>
            </a:r>
          </a:p>
          <a:p>
            <a:pPr lvl="1"/>
            <a:r>
              <a:rPr lang="en-US" sz="1400" b="0" i="0" dirty="0">
                <a:solidFill>
                  <a:srgbClr val="0948CB"/>
                </a:solidFill>
                <a:effectLst/>
                <a:latin typeface="Consolas" panose="020B0609020204030204" pitchFamily="49" charset="0"/>
              </a:rPr>
              <a:t>KSC LC-39A </a:t>
            </a:r>
          </a:p>
          <a:p>
            <a:pPr lvl="1"/>
            <a:r>
              <a:rPr lang="en-US" sz="1400" b="0" i="0" dirty="0">
                <a:solidFill>
                  <a:srgbClr val="0948CB"/>
                </a:solidFill>
                <a:effectLst/>
                <a:latin typeface="Consolas" panose="020B0609020204030204" pitchFamily="49" charset="0"/>
              </a:rPr>
              <a:t>CCAFS SLC-40</a:t>
            </a:r>
            <a:endParaRPr lang="en-US" sz="2800" dirty="0"/>
          </a:p>
          <a:p>
            <a:r>
              <a:rPr lang="en-US" sz="2000" dirty="0"/>
              <a:t>5 records where launch sites begin with ‘CCA’</a:t>
            </a:r>
          </a:p>
          <a:p>
            <a:pPr marL="0" indent="0">
              <a:buNone/>
            </a:pPr>
            <a:r>
              <a:rPr lang="en-US" sz="1400" b="0" i="0" dirty="0">
                <a:solidFill>
                  <a:srgbClr val="0948CB"/>
                </a:solidFill>
                <a:effectLst/>
                <a:latin typeface="Consolas" panose="020B0609020204030204" pitchFamily="49" charset="0"/>
              </a:rPr>
              <a:t>Records: </a:t>
            </a:r>
          </a:p>
          <a:p>
            <a:pPr marL="0" indent="0">
              <a:buNone/>
            </a:pPr>
            <a:r>
              <a:rPr lang="en-US" sz="1400" b="0" i="0" dirty="0">
                <a:solidFill>
                  <a:srgbClr val="0948CB"/>
                </a:solidFill>
                <a:effectLst/>
                <a:latin typeface="Consolas" panose="020B0609020204030204" pitchFamily="49" charset="0"/>
              </a:rPr>
              <a:t>('06/04/2010', '18:45:00', 'F9 v1.0 B0003', 'CCAFS LC-40', 'Dragon Spacecraft Qualification Unit', 0.0, 'LEO', 'SpaceX', 'Success', 'Failure (parachute)’) </a:t>
            </a:r>
          </a:p>
          <a:p>
            <a:pPr marL="0" indent="0">
              <a:buNone/>
            </a:pPr>
            <a:r>
              <a:rPr lang="en-US" sz="1400" b="0" i="0" dirty="0">
                <a:solidFill>
                  <a:srgbClr val="0948CB"/>
                </a:solidFill>
                <a:effectLst/>
                <a:latin typeface="Consolas" panose="020B0609020204030204" pitchFamily="49" charset="0"/>
              </a:rPr>
              <a:t>('12/08/2010', '15:43:00', 'F9 v1.0 B0004', 'CCAFS LC-40', 'Dragon demo flight C1, two CubeSats, barrel of </a:t>
            </a:r>
            <a:r>
              <a:rPr lang="en-US" sz="1400" b="0" i="0" dirty="0" err="1">
                <a:solidFill>
                  <a:srgbClr val="0948CB"/>
                </a:solidFill>
                <a:effectLst/>
                <a:latin typeface="Consolas" panose="020B0609020204030204" pitchFamily="49" charset="0"/>
              </a:rPr>
              <a:t>Brouere</a:t>
            </a:r>
            <a:r>
              <a:rPr lang="en-US" sz="1400" b="0" i="0" dirty="0">
                <a:solidFill>
                  <a:srgbClr val="0948CB"/>
                </a:solidFill>
                <a:effectLst/>
                <a:latin typeface="Consolas" panose="020B0609020204030204" pitchFamily="49" charset="0"/>
              </a:rPr>
              <a:t> cheese', 0.0, 'LEO (ISS)', 'NASA (COTS) NRO', 'Success', 'Failure (parachute)’) </a:t>
            </a:r>
          </a:p>
          <a:p>
            <a:pPr marL="0" indent="0">
              <a:buNone/>
            </a:pPr>
            <a:r>
              <a:rPr lang="en-US" sz="1400" b="0" i="0" dirty="0">
                <a:solidFill>
                  <a:srgbClr val="0948CB"/>
                </a:solidFill>
                <a:effectLst/>
                <a:latin typeface="Consolas" panose="020B0609020204030204" pitchFamily="49" charset="0"/>
              </a:rPr>
              <a:t>('22/05/2012', '7:44:00', 'F9 v1.0 B0005', 'CCAFS LC-40', 'Dragon demo flight C2', 525.0, 'LEO (ISS)', 'NASA (COTS)', 'Success', 'No attempt’) </a:t>
            </a:r>
          </a:p>
          <a:p>
            <a:pPr marL="0" indent="0">
              <a:buNone/>
            </a:pPr>
            <a:r>
              <a:rPr lang="en-US" sz="1400" b="0" i="0" dirty="0">
                <a:solidFill>
                  <a:srgbClr val="0948CB"/>
                </a:solidFill>
                <a:effectLst/>
                <a:latin typeface="Consolas" panose="020B0609020204030204" pitchFamily="49" charset="0"/>
              </a:rPr>
              <a:t>('10/08/2012', '0:35:00', 'F9 v1.0 B0006', 'CCAFS LC-40', 'SpaceX CRS-1', 500.0, 'LEO (ISS)', 'NASA (CRS)', 'Success', 'No attempt’) </a:t>
            </a:r>
          </a:p>
          <a:p>
            <a:pPr marL="0" indent="0">
              <a:buNone/>
            </a:pPr>
            <a:r>
              <a:rPr lang="en-US" sz="1400" b="0" i="0" dirty="0">
                <a:solidFill>
                  <a:srgbClr val="0948CB"/>
                </a:solidFill>
                <a:effectLst/>
                <a:latin typeface="Consolas" panose="020B0609020204030204" pitchFamily="49" charset="0"/>
              </a:rPr>
              <a:t>('03/01/2013', '15:10:00', 'F9 v1.0 B0007', 'CCAFS LC-40', 'SpaceX CRS-2', 677.0, 'LEO (ISS)', 'NASA (CRS)', 'Success', 'No attempt')</a:t>
            </a:r>
            <a:endParaRPr lang="en-US" sz="2000" dirty="0">
              <a:solidFill>
                <a:srgbClr val="0948CB"/>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SQL (EDA with SQL)</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The total payload mass carried by boosters launched by NASA (CRS)</a:t>
            </a:r>
          </a:p>
          <a:p>
            <a:pPr marL="0" indent="0">
              <a:buNone/>
            </a:pPr>
            <a:endParaRPr lang="en-US" sz="1600" b="0" i="0" dirty="0">
              <a:solidFill>
                <a:srgbClr val="0948CB"/>
              </a:solidFill>
              <a:effectLst/>
              <a:latin typeface="Consolas" panose="020B0609020204030204" pitchFamily="49" charset="0"/>
            </a:endParaRPr>
          </a:p>
          <a:p>
            <a:pPr marL="0" indent="0">
              <a:buNone/>
            </a:pPr>
            <a:r>
              <a:rPr lang="en-US" sz="1600" b="0" i="0" dirty="0">
                <a:solidFill>
                  <a:srgbClr val="0948CB"/>
                </a:solidFill>
                <a:effectLst/>
                <a:latin typeface="Consolas" panose="020B0609020204030204" pitchFamily="49" charset="0"/>
              </a:rPr>
              <a:t>Total Payload Mass carried by boosters launched by NASA (CRS): 45596.0 kg</a:t>
            </a:r>
            <a:endParaRPr lang="en-US" sz="2400" dirty="0">
              <a:solidFill>
                <a:srgbClr val="0948CB"/>
              </a:solidFill>
            </a:endParaRPr>
          </a:p>
          <a:p>
            <a:pPr marL="0" indent="0">
              <a:buNone/>
            </a:pPr>
            <a:endParaRPr lang="en-US" sz="2000" dirty="0"/>
          </a:p>
          <a:p>
            <a:r>
              <a:rPr lang="en-US" sz="2000" dirty="0"/>
              <a:t>The average payload mass carried by booster version F9 v1.1</a:t>
            </a:r>
          </a:p>
          <a:p>
            <a:pPr marL="0" indent="0">
              <a:buNone/>
            </a:pPr>
            <a:endParaRPr lang="en-US" sz="2400" dirty="0">
              <a:solidFill>
                <a:srgbClr val="0948CB"/>
              </a:solidFill>
            </a:endParaRPr>
          </a:p>
          <a:p>
            <a:pPr marL="0" indent="0">
              <a:buNone/>
            </a:pPr>
            <a:r>
              <a:rPr lang="en-US" sz="1600" b="0" i="0" dirty="0">
                <a:solidFill>
                  <a:srgbClr val="0948CB"/>
                </a:solidFill>
                <a:effectLst/>
                <a:latin typeface="Consolas" panose="020B0609020204030204" pitchFamily="49" charset="0"/>
              </a:rPr>
              <a:t>Average Payload Mass Carried by F9 v1.1 Boosters: 2928.4 kg</a:t>
            </a:r>
          </a:p>
          <a:p>
            <a:pPr marL="0" indent="0">
              <a:buNone/>
            </a:pPr>
            <a:endParaRPr lang="en-US" sz="2400" dirty="0">
              <a:solidFill>
                <a:srgbClr val="0948CB"/>
              </a:solidFill>
            </a:endParaRPr>
          </a:p>
          <a:p>
            <a:r>
              <a:rPr lang="en-US" sz="2000" dirty="0"/>
              <a:t>The date when the first successful landing outcome in ground pad was achieved</a:t>
            </a:r>
          </a:p>
          <a:p>
            <a:pPr marL="0" indent="0">
              <a:buNone/>
            </a:pPr>
            <a:endParaRPr lang="en-US" sz="2000" dirty="0"/>
          </a:p>
          <a:p>
            <a:pPr marL="0" indent="0">
              <a:buNone/>
            </a:pPr>
            <a:r>
              <a:rPr lang="en-US" sz="1600" b="0" i="0" dirty="0">
                <a:solidFill>
                  <a:srgbClr val="0948CB"/>
                </a:solidFill>
                <a:effectLst/>
                <a:latin typeface="Consolas" panose="020B0609020204030204" pitchFamily="49" charset="0"/>
              </a:rPr>
              <a:t>Date of the First Successful Landing in a Ground Pad: 01/08/2018</a:t>
            </a:r>
            <a:endParaRPr lang="en-US" sz="2400" dirty="0">
              <a:solidFill>
                <a:srgbClr val="0948CB"/>
              </a:solidFill>
            </a:endParaRPr>
          </a:p>
          <a:p>
            <a:endParaRPr lang="en-US" sz="2000" dirty="0"/>
          </a:p>
          <a:p>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17</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SQL (EDA with SQL)</a:t>
            </a:r>
          </a:p>
        </p:txBody>
      </p:sp>
    </p:spTree>
    <p:extLst>
      <p:ext uri="{BB962C8B-B14F-4D97-AF65-F5344CB8AC3E}">
        <p14:creationId xmlns:p14="http://schemas.microsoft.com/office/powerpoint/2010/main" val="3333125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The names of the boosters which have success in drone ship and have payload mass greater than 4000 but less than 6000</a:t>
            </a:r>
          </a:p>
          <a:p>
            <a:pPr marL="0" indent="0">
              <a:buNone/>
            </a:pPr>
            <a:r>
              <a:rPr lang="en-US" sz="1600" b="0" i="0" dirty="0">
                <a:solidFill>
                  <a:srgbClr val="0948CB"/>
                </a:solidFill>
                <a:effectLst/>
                <a:latin typeface="Consolas" panose="020B0609020204030204" pitchFamily="49" charset="0"/>
              </a:rPr>
              <a:t>Boosters with a Successful Landing on a Drone Ship and Payload Mass between 4000 kg and 6000 kg: </a:t>
            </a:r>
          </a:p>
          <a:p>
            <a:pPr marL="0" indent="0">
              <a:buNone/>
            </a:pPr>
            <a:r>
              <a:rPr lang="en-US" sz="1600" b="0" i="0" dirty="0">
                <a:solidFill>
                  <a:srgbClr val="0948CB"/>
                </a:solidFill>
                <a:effectLst/>
                <a:latin typeface="Consolas" panose="020B0609020204030204" pitchFamily="49" charset="0"/>
              </a:rPr>
              <a:t>F9 FT B1022 </a:t>
            </a:r>
          </a:p>
          <a:p>
            <a:pPr marL="0" indent="0">
              <a:buNone/>
            </a:pPr>
            <a:r>
              <a:rPr lang="en-US" sz="1600" b="0" i="0" dirty="0">
                <a:solidFill>
                  <a:srgbClr val="0948CB"/>
                </a:solidFill>
                <a:effectLst/>
                <a:latin typeface="Consolas" panose="020B0609020204030204" pitchFamily="49" charset="0"/>
              </a:rPr>
              <a:t>F9 FT B1026 </a:t>
            </a:r>
          </a:p>
          <a:p>
            <a:pPr marL="0" indent="0">
              <a:buNone/>
            </a:pPr>
            <a:r>
              <a:rPr lang="en-US" sz="1600" b="0" i="0" dirty="0">
                <a:solidFill>
                  <a:srgbClr val="0948CB"/>
                </a:solidFill>
                <a:effectLst/>
                <a:latin typeface="Consolas" panose="020B0609020204030204" pitchFamily="49" charset="0"/>
              </a:rPr>
              <a:t>F9 FT B1021.2 </a:t>
            </a:r>
          </a:p>
          <a:p>
            <a:pPr marL="0" indent="0">
              <a:buNone/>
            </a:pPr>
            <a:r>
              <a:rPr lang="en-US" sz="1600" b="0" i="0" dirty="0">
                <a:solidFill>
                  <a:srgbClr val="0948CB"/>
                </a:solidFill>
                <a:effectLst/>
                <a:latin typeface="Consolas" panose="020B0609020204030204" pitchFamily="49" charset="0"/>
              </a:rPr>
              <a:t>F9 FT B1031.2</a:t>
            </a:r>
          </a:p>
          <a:p>
            <a:pPr marL="0" indent="0">
              <a:buNone/>
            </a:pPr>
            <a:endParaRPr lang="en-US" sz="2000" dirty="0"/>
          </a:p>
          <a:p>
            <a:r>
              <a:rPr lang="en-US" sz="2000" dirty="0"/>
              <a:t>The total number of successful and failure mission outcomes</a:t>
            </a:r>
          </a:p>
          <a:p>
            <a:pPr marL="0" indent="0">
              <a:buNone/>
            </a:pPr>
            <a:r>
              <a:rPr lang="en-US" sz="1600" b="0" i="0" dirty="0">
                <a:solidFill>
                  <a:srgbClr val="0948CB"/>
                </a:solidFill>
                <a:effectLst/>
                <a:latin typeface="Consolas" panose="020B0609020204030204" pitchFamily="49" charset="0"/>
              </a:rPr>
              <a:t>Total Number of Successful Mission Outcomes: 98 </a:t>
            </a:r>
          </a:p>
          <a:p>
            <a:pPr marL="0" indent="0">
              <a:buNone/>
            </a:pPr>
            <a:r>
              <a:rPr lang="en-US" sz="1600" b="0" i="0" dirty="0">
                <a:solidFill>
                  <a:srgbClr val="0948CB"/>
                </a:solidFill>
                <a:effectLst/>
                <a:latin typeface="Consolas" panose="020B0609020204030204" pitchFamily="49" charset="0"/>
              </a:rPr>
              <a:t>Total Number of Failure Mission Outcomes: 0</a:t>
            </a:r>
            <a:endParaRPr lang="en-US" sz="2400" dirty="0">
              <a:solidFill>
                <a:srgbClr val="0948CB"/>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SQL (EDA with SQL)</a:t>
            </a:r>
          </a:p>
        </p:txBody>
      </p:sp>
    </p:spTree>
    <p:extLst>
      <p:ext uri="{BB962C8B-B14F-4D97-AF65-F5344CB8AC3E}">
        <p14:creationId xmlns:p14="http://schemas.microsoft.com/office/powerpoint/2010/main" val="345690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The names of the booster versions which have carried the maximum payload mass</a:t>
            </a:r>
          </a:p>
          <a:p>
            <a:pPr marL="0" indent="0">
              <a:buNone/>
            </a:pPr>
            <a:r>
              <a:rPr lang="en-US" sz="1600" b="0" i="0" dirty="0">
                <a:solidFill>
                  <a:srgbClr val="0948CB"/>
                </a:solidFill>
                <a:effectLst/>
                <a:latin typeface="Consolas" panose="020B0609020204030204" pitchFamily="49" charset="0"/>
              </a:rPr>
              <a:t>Booster Versions with Maximum Payload Mass: </a:t>
            </a:r>
          </a:p>
          <a:p>
            <a:pPr marL="0" indent="0">
              <a:buNone/>
            </a:pPr>
            <a:r>
              <a:rPr lang="en-US" sz="1600" b="0" i="0" dirty="0">
                <a:solidFill>
                  <a:srgbClr val="0948CB"/>
                </a:solidFill>
                <a:effectLst/>
                <a:latin typeface="Consolas" panose="020B0609020204030204" pitchFamily="49" charset="0"/>
              </a:rPr>
              <a:t>F9 B5 B1048.4 </a:t>
            </a:r>
          </a:p>
          <a:p>
            <a:pPr marL="0" indent="0">
              <a:buNone/>
            </a:pPr>
            <a:r>
              <a:rPr lang="en-US" sz="1600" b="0" i="0" dirty="0">
                <a:solidFill>
                  <a:srgbClr val="0948CB"/>
                </a:solidFill>
                <a:effectLst/>
                <a:latin typeface="Consolas" panose="020B0609020204030204" pitchFamily="49" charset="0"/>
              </a:rPr>
              <a:t>F9 B5 B1049.4 </a:t>
            </a:r>
          </a:p>
          <a:p>
            <a:pPr marL="0" indent="0">
              <a:buNone/>
            </a:pPr>
            <a:r>
              <a:rPr lang="en-US" sz="1600" b="0" i="0" dirty="0">
                <a:solidFill>
                  <a:srgbClr val="0948CB"/>
                </a:solidFill>
                <a:effectLst/>
                <a:latin typeface="Consolas" panose="020B0609020204030204" pitchFamily="49" charset="0"/>
              </a:rPr>
              <a:t>F9 B5 B1051.3 </a:t>
            </a:r>
          </a:p>
          <a:p>
            <a:pPr marL="0" indent="0">
              <a:buNone/>
            </a:pPr>
            <a:r>
              <a:rPr lang="en-US" sz="1600" b="0" i="0" dirty="0">
                <a:solidFill>
                  <a:srgbClr val="0948CB"/>
                </a:solidFill>
                <a:effectLst/>
                <a:latin typeface="Consolas" panose="020B0609020204030204" pitchFamily="49" charset="0"/>
              </a:rPr>
              <a:t>F9 B5 B1056.4 </a:t>
            </a:r>
          </a:p>
          <a:p>
            <a:pPr marL="0" indent="0">
              <a:buNone/>
            </a:pPr>
            <a:r>
              <a:rPr lang="en-US" sz="1600" b="0" i="0" dirty="0">
                <a:solidFill>
                  <a:srgbClr val="0948CB"/>
                </a:solidFill>
                <a:effectLst/>
                <a:latin typeface="Consolas" panose="020B0609020204030204" pitchFamily="49" charset="0"/>
              </a:rPr>
              <a:t>F9 B5 B1048.5 </a:t>
            </a:r>
          </a:p>
          <a:p>
            <a:pPr marL="0" indent="0">
              <a:buNone/>
            </a:pPr>
            <a:r>
              <a:rPr lang="en-US" sz="1600" b="0" i="0" dirty="0">
                <a:solidFill>
                  <a:srgbClr val="0948CB"/>
                </a:solidFill>
                <a:effectLst/>
                <a:latin typeface="Consolas" panose="020B0609020204030204" pitchFamily="49" charset="0"/>
              </a:rPr>
              <a:t>F9 B5 B1051.4 </a:t>
            </a:r>
          </a:p>
          <a:p>
            <a:pPr marL="0" indent="0">
              <a:buNone/>
            </a:pPr>
            <a:r>
              <a:rPr lang="en-US" sz="1600" b="0" i="0" dirty="0">
                <a:solidFill>
                  <a:srgbClr val="0948CB"/>
                </a:solidFill>
                <a:effectLst/>
                <a:latin typeface="Consolas" panose="020B0609020204030204" pitchFamily="49" charset="0"/>
              </a:rPr>
              <a:t>F9 B5 B1049.5 </a:t>
            </a:r>
          </a:p>
          <a:p>
            <a:pPr marL="0" indent="0">
              <a:buNone/>
            </a:pPr>
            <a:r>
              <a:rPr lang="en-US" sz="1600" b="0" i="0" dirty="0">
                <a:solidFill>
                  <a:srgbClr val="0948CB"/>
                </a:solidFill>
                <a:effectLst/>
                <a:latin typeface="Consolas" panose="020B0609020204030204" pitchFamily="49" charset="0"/>
              </a:rPr>
              <a:t>F9 B5 B1060.2 </a:t>
            </a:r>
          </a:p>
          <a:p>
            <a:pPr marL="0" indent="0">
              <a:buNone/>
            </a:pPr>
            <a:r>
              <a:rPr lang="en-US" sz="1600" b="0" i="0" dirty="0">
                <a:solidFill>
                  <a:srgbClr val="0948CB"/>
                </a:solidFill>
                <a:effectLst/>
                <a:latin typeface="Consolas" panose="020B0609020204030204" pitchFamily="49" charset="0"/>
              </a:rPr>
              <a:t>F9 B5 B1058.3 </a:t>
            </a:r>
          </a:p>
          <a:p>
            <a:pPr marL="0" indent="0">
              <a:buNone/>
            </a:pPr>
            <a:r>
              <a:rPr lang="en-US" sz="1600" b="0" i="0" dirty="0">
                <a:solidFill>
                  <a:srgbClr val="0948CB"/>
                </a:solidFill>
                <a:effectLst/>
                <a:latin typeface="Consolas" panose="020B0609020204030204" pitchFamily="49" charset="0"/>
              </a:rPr>
              <a:t>F9 B5 B1051.6 </a:t>
            </a:r>
          </a:p>
          <a:p>
            <a:pPr marL="0" indent="0">
              <a:buNone/>
            </a:pPr>
            <a:r>
              <a:rPr lang="en-US" sz="1600" b="0" i="0" dirty="0">
                <a:solidFill>
                  <a:srgbClr val="0948CB"/>
                </a:solidFill>
                <a:effectLst/>
                <a:latin typeface="Consolas" panose="020B0609020204030204" pitchFamily="49" charset="0"/>
              </a:rPr>
              <a:t>F9 B5 B1060.3 </a:t>
            </a:r>
          </a:p>
          <a:p>
            <a:pPr marL="0" indent="0">
              <a:buNone/>
            </a:pPr>
            <a:r>
              <a:rPr lang="en-US" sz="1600" b="0" i="0" dirty="0">
                <a:solidFill>
                  <a:srgbClr val="0948CB"/>
                </a:solidFill>
                <a:effectLst/>
                <a:latin typeface="Consolas" panose="020B0609020204030204" pitchFamily="49" charset="0"/>
              </a:rPr>
              <a:t>F9 B5 B1049.7 </a:t>
            </a:r>
            <a:endParaRPr lang="en-US" sz="2400" dirty="0">
              <a:solidFill>
                <a:srgbClr val="0948CB"/>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19</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SQL (EDA with SQL)</a:t>
            </a:r>
          </a:p>
        </p:txBody>
      </p:sp>
    </p:spTree>
    <p:extLst>
      <p:ext uri="{BB962C8B-B14F-4D97-AF65-F5344CB8AC3E}">
        <p14:creationId xmlns:p14="http://schemas.microsoft.com/office/powerpoint/2010/main" val="1002711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Discussion</a:t>
            </a:r>
            <a:endParaRPr lang="en-US" sz="2200" dirty="0">
              <a:solidFill>
                <a:schemeClr val="tx1">
                  <a:lumMod val="85000"/>
                  <a:lumOff val="1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516566"/>
            <a:ext cx="10515600" cy="49106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MY" sz="2600" dirty="0"/>
              <a:t>The failed landing outcomes in drone ship, their booster versions, and launch site names for in year 2015</a:t>
            </a:r>
          </a:p>
          <a:p>
            <a:pPr marL="0" indent="0">
              <a:buNone/>
            </a:pPr>
            <a:r>
              <a:rPr lang="en-MY" sz="2000" dirty="0"/>
              <a:t>Records:</a:t>
            </a:r>
          </a:p>
          <a:p>
            <a:pPr marL="0" indent="0">
              <a:buNone/>
            </a:pPr>
            <a:r>
              <a:rPr lang="en-MY" sz="2000" dirty="0"/>
              <a:t>Month: October</a:t>
            </a:r>
          </a:p>
          <a:p>
            <a:pPr marL="0" indent="0">
              <a:buNone/>
            </a:pPr>
            <a:r>
              <a:rPr lang="en-MY" sz="2000" dirty="0"/>
              <a:t>Landing Outcome in Drone Ship: Failure (drone ship)</a:t>
            </a:r>
          </a:p>
          <a:p>
            <a:pPr marL="0" indent="0">
              <a:buNone/>
            </a:pPr>
            <a:r>
              <a:rPr lang="en-MY" sz="2000" dirty="0"/>
              <a:t>Booster Version: F9 v1.1 B1012</a:t>
            </a:r>
          </a:p>
          <a:p>
            <a:pPr marL="0" indent="0">
              <a:buNone/>
            </a:pPr>
            <a:r>
              <a:rPr lang="en-MY" sz="2000" dirty="0"/>
              <a:t>Launch Site: CCAFS LC-40</a:t>
            </a:r>
          </a:p>
          <a:p>
            <a:pPr marL="0" indent="0">
              <a:buNone/>
            </a:pPr>
            <a:r>
              <a:rPr lang="en-MY" sz="2000" dirty="0"/>
              <a:t>------------------------</a:t>
            </a:r>
          </a:p>
          <a:p>
            <a:pPr marL="0" indent="0">
              <a:buNone/>
            </a:pPr>
            <a:r>
              <a:rPr lang="en-MY" sz="2000" dirty="0"/>
              <a:t>Month: November</a:t>
            </a:r>
          </a:p>
          <a:p>
            <a:pPr marL="0" indent="0">
              <a:buNone/>
            </a:pPr>
            <a:r>
              <a:rPr lang="en-MY" sz="2000" dirty="0"/>
              <a:t>Landing Outcome in Drone Ship: Controlled (ocean)</a:t>
            </a:r>
          </a:p>
          <a:p>
            <a:pPr marL="0" indent="0">
              <a:buNone/>
            </a:pPr>
            <a:r>
              <a:rPr lang="en-MY" sz="2000" dirty="0"/>
              <a:t>Booster Version: F9 v1.1 B1013</a:t>
            </a:r>
          </a:p>
          <a:p>
            <a:pPr marL="0" indent="0">
              <a:buNone/>
            </a:pPr>
            <a:r>
              <a:rPr lang="en-MY" sz="2000" dirty="0"/>
              <a:t>Launch Site: CCAFS LC-40</a:t>
            </a:r>
          </a:p>
          <a:p>
            <a:pPr marL="0" indent="0">
              <a:buNone/>
            </a:pPr>
            <a:r>
              <a:rPr lang="en-MY" sz="2000" dirty="0"/>
              <a:t>------------------------</a:t>
            </a:r>
          </a:p>
          <a:p>
            <a:pPr marL="0" indent="0">
              <a:buNone/>
            </a:pPr>
            <a:r>
              <a:rPr lang="en-MY" sz="2000" dirty="0"/>
              <a:t>Month: February</a:t>
            </a:r>
          </a:p>
          <a:p>
            <a:pPr marL="0" indent="0">
              <a:buNone/>
            </a:pPr>
            <a:r>
              <a:rPr lang="en-MY" sz="2000" dirty="0"/>
              <a:t>Landing Outcome in Drone Ship: No attempt</a:t>
            </a:r>
          </a:p>
          <a:p>
            <a:pPr marL="0" indent="0">
              <a:buNone/>
            </a:pPr>
            <a:r>
              <a:rPr lang="en-MY" sz="2000" dirty="0"/>
              <a:t>Booster Version: F9 v1.1 B1014</a:t>
            </a:r>
          </a:p>
          <a:p>
            <a:pPr marL="0" indent="0">
              <a:buNone/>
            </a:pPr>
            <a:r>
              <a:rPr lang="en-MY" sz="2000" dirty="0"/>
              <a:t>Launch Site: CCAFS LC-40</a:t>
            </a:r>
          </a:p>
          <a:p>
            <a:pPr marL="0" indent="0">
              <a:buNone/>
            </a:pPr>
            <a:r>
              <a:rPr lang="en-MY" sz="2000" dirty="0"/>
              <a:t>------------------------</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20</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SQL (EDA with SQL)</a:t>
            </a:r>
          </a:p>
        </p:txBody>
      </p:sp>
    </p:spTree>
    <p:extLst>
      <p:ext uri="{BB962C8B-B14F-4D97-AF65-F5344CB8AC3E}">
        <p14:creationId xmlns:p14="http://schemas.microsoft.com/office/powerpoint/2010/main" val="1652090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71600"/>
            <a:ext cx="10354699" cy="5055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MY" sz="1400" dirty="0"/>
              <a:t>Month: April</a:t>
            </a:r>
          </a:p>
          <a:p>
            <a:pPr marL="0" indent="0">
              <a:buNone/>
            </a:pPr>
            <a:r>
              <a:rPr lang="en-MY" sz="1400" dirty="0"/>
              <a:t>Landing Outcome in Drone Ship: Failure (drone ship)</a:t>
            </a:r>
          </a:p>
          <a:p>
            <a:pPr marL="0" indent="0">
              <a:buNone/>
            </a:pPr>
            <a:r>
              <a:rPr lang="en-MY" sz="1400" dirty="0"/>
              <a:t>Booster Version: F9 v1.1 B1015</a:t>
            </a:r>
          </a:p>
          <a:p>
            <a:pPr marL="0" indent="0">
              <a:buNone/>
            </a:pPr>
            <a:r>
              <a:rPr lang="en-MY" sz="1400" dirty="0"/>
              <a:t>Launch Site: CCAFS LC-40</a:t>
            </a:r>
          </a:p>
          <a:p>
            <a:pPr marL="0" indent="0">
              <a:buNone/>
            </a:pPr>
            <a:r>
              <a:rPr lang="en-MY" sz="1400" dirty="0"/>
              <a:t>------------------------</a:t>
            </a:r>
          </a:p>
          <a:p>
            <a:pPr marL="0" indent="0">
              <a:buNone/>
            </a:pPr>
            <a:r>
              <a:rPr lang="en-MY" sz="1400" dirty="0"/>
              <a:t>Month: April</a:t>
            </a:r>
          </a:p>
          <a:p>
            <a:pPr marL="0" indent="0">
              <a:buNone/>
            </a:pPr>
            <a:r>
              <a:rPr lang="en-MY" sz="1400" dirty="0"/>
              <a:t>Landing Outcome in Drone Ship: No attempt</a:t>
            </a:r>
          </a:p>
          <a:p>
            <a:pPr marL="0" indent="0">
              <a:buNone/>
            </a:pPr>
            <a:r>
              <a:rPr lang="en-MY" sz="1400" dirty="0"/>
              <a:t>Booster Version: F9 v1.1 B1016</a:t>
            </a:r>
          </a:p>
          <a:p>
            <a:pPr marL="0" indent="0">
              <a:buNone/>
            </a:pPr>
            <a:r>
              <a:rPr lang="en-MY" sz="1400" dirty="0"/>
              <a:t>Launch Site: CCAFS LC-40</a:t>
            </a:r>
          </a:p>
          <a:p>
            <a:pPr marL="0" indent="0">
              <a:buNone/>
            </a:pPr>
            <a:r>
              <a:rPr lang="en-MY" sz="1400" dirty="0"/>
              <a:t>------------------------</a:t>
            </a:r>
          </a:p>
          <a:p>
            <a:pPr marL="0" indent="0">
              <a:buNone/>
            </a:pPr>
            <a:r>
              <a:rPr lang="en-MY" sz="1400" dirty="0"/>
              <a:t>Month: June</a:t>
            </a:r>
          </a:p>
          <a:p>
            <a:pPr marL="0" indent="0">
              <a:buNone/>
            </a:pPr>
            <a:r>
              <a:rPr lang="en-MY" sz="1400" dirty="0"/>
              <a:t>Landing Outcome in Drone Ship: Precluded (drone ship)</a:t>
            </a:r>
          </a:p>
          <a:p>
            <a:pPr marL="0" indent="0">
              <a:buNone/>
            </a:pPr>
            <a:r>
              <a:rPr lang="en-MY" sz="1400" dirty="0"/>
              <a:t>Booster Version: F9 v1.1 B1018</a:t>
            </a:r>
          </a:p>
          <a:p>
            <a:pPr marL="0" indent="0">
              <a:buNone/>
            </a:pPr>
            <a:r>
              <a:rPr lang="en-MY" sz="1400" dirty="0"/>
              <a:t>Launch Site: CCAFS LC-40</a:t>
            </a:r>
          </a:p>
          <a:p>
            <a:pPr marL="0" indent="0">
              <a:buNone/>
            </a:pPr>
            <a:r>
              <a:rPr lang="en-MY" sz="1400" dirty="0"/>
              <a:t>------------------------</a:t>
            </a:r>
            <a:br>
              <a:rPr lang="en-MY" sz="1400" dirty="0"/>
            </a:br>
            <a:endParaRPr lang="en-MY" sz="1400" dirty="0"/>
          </a:p>
          <a:p>
            <a:pPr marL="0" indent="0">
              <a:buNone/>
            </a:pPr>
            <a:endParaRPr lang="en-MY" sz="1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21</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SQL (EDA with SQL)</a:t>
            </a:r>
          </a:p>
        </p:txBody>
      </p:sp>
    </p:spTree>
    <p:extLst>
      <p:ext uri="{BB962C8B-B14F-4D97-AF65-F5344CB8AC3E}">
        <p14:creationId xmlns:p14="http://schemas.microsoft.com/office/powerpoint/2010/main" val="2430579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t>Month: December</a:t>
            </a:r>
          </a:p>
          <a:p>
            <a:pPr marL="0" indent="0">
              <a:buNone/>
            </a:pPr>
            <a:r>
              <a:rPr lang="en-US" sz="1600" dirty="0"/>
              <a:t>Landing Outcome in Drone Ship: Success (ground pad)</a:t>
            </a:r>
          </a:p>
          <a:p>
            <a:pPr marL="0" indent="0">
              <a:buNone/>
            </a:pPr>
            <a:r>
              <a:rPr lang="en-US" sz="1600" dirty="0"/>
              <a:t>Booster Version: F9 FT B1019</a:t>
            </a:r>
          </a:p>
          <a:p>
            <a:pPr marL="0" indent="0">
              <a:buNone/>
            </a:pPr>
            <a:r>
              <a:rPr lang="en-US" sz="1600" dirty="0"/>
              <a:t>Launch Site: CCAFS LC-40</a:t>
            </a:r>
          </a:p>
          <a:p>
            <a:pPr marL="0" indent="0">
              <a:buNone/>
            </a:pPr>
            <a:r>
              <a:rPr lang="en-US" sz="1600" dirty="0"/>
              <a:t>------------------------</a:t>
            </a:r>
          </a:p>
          <a:p>
            <a:pPr marL="0" indent="0">
              <a:buNone/>
            </a:pPr>
            <a:endParaRPr lang="en-MY" sz="1600" dirty="0"/>
          </a:p>
          <a:p>
            <a:r>
              <a:rPr lang="en-MY" sz="2000" dirty="0"/>
              <a:t>The count of landing outcomes between the date 2010-06-04 and 2017-03-20, in descending order</a:t>
            </a:r>
            <a:br>
              <a:rPr lang="en-MY" sz="2000" dirty="0"/>
            </a:br>
            <a:endParaRPr lang="en-MY" sz="2000" dirty="0"/>
          </a:p>
          <a:p>
            <a:pPr marL="0" indent="0">
              <a:buNone/>
            </a:pPr>
            <a:endParaRPr lang="en-MY"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22</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SQL (EDA with SQL)</a:t>
            </a:r>
          </a:p>
        </p:txBody>
      </p:sp>
    </p:spTree>
    <p:extLst>
      <p:ext uri="{BB962C8B-B14F-4D97-AF65-F5344CB8AC3E}">
        <p14:creationId xmlns:p14="http://schemas.microsoft.com/office/powerpoint/2010/main" val="3898520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MY" sz="2000" dirty="0"/>
              <a:t>The relationship between flight number and launch site</a:t>
            </a:r>
          </a:p>
          <a:p>
            <a:endParaRPr lang="en-MY" sz="2000" dirty="0"/>
          </a:p>
          <a:p>
            <a:pPr marL="0" indent="0">
              <a:buNone/>
            </a:pPr>
            <a:br>
              <a:rPr lang="en-MY" sz="2000" dirty="0"/>
            </a:br>
            <a:endParaRPr lang="en-MY" sz="2000" dirty="0"/>
          </a:p>
          <a:p>
            <a:pPr marL="0" indent="0">
              <a:buNone/>
            </a:pPr>
            <a:endParaRPr lang="en-MY"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23</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Matplotlib and Seaborn (EDA with Visualization)</a:t>
            </a:r>
          </a:p>
        </p:txBody>
      </p:sp>
      <p:pic>
        <p:nvPicPr>
          <p:cNvPr id="6" name="Picture 5">
            <a:extLst>
              <a:ext uri="{FF2B5EF4-FFF2-40B4-BE49-F238E27FC236}">
                <a16:creationId xmlns:a16="http://schemas.microsoft.com/office/drawing/2014/main" id="{C30479DA-13BB-AFBA-00E4-6070C6670DB9}"/>
              </a:ext>
            </a:extLst>
          </p:cNvPr>
          <p:cNvPicPr>
            <a:picLocks noChangeAspect="1"/>
          </p:cNvPicPr>
          <p:nvPr/>
        </p:nvPicPr>
        <p:blipFill>
          <a:blip r:embed="rId4"/>
          <a:stretch>
            <a:fillRect/>
          </a:stretch>
        </p:blipFill>
        <p:spPr>
          <a:xfrm>
            <a:off x="0" y="2777385"/>
            <a:ext cx="12192000" cy="2389005"/>
          </a:xfrm>
          <a:prstGeom prst="rect">
            <a:avLst/>
          </a:prstGeom>
        </p:spPr>
      </p:pic>
    </p:spTree>
    <p:extLst>
      <p:ext uri="{BB962C8B-B14F-4D97-AF65-F5344CB8AC3E}">
        <p14:creationId xmlns:p14="http://schemas.microsoft.com/office/powerpoint/2010/main" val="3189514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MY" sz="2000" dirty="0"/>
              <a:t>The relationship between payload mass and launch site</a:t>
            </a:r>
          </a:p>
          <a:p>
            <a:endParaRPr lang="en-MY" sz="2000" dirty="0"/>
          </a:p>
          <a:p>
            <a:pPr marL="0" indent="0">
              <a:buNone/>
            </a:pPr>
            <a:br>
              <a:rPr lang="en-MY" sz="2000" dirty="0"/>
            </a:br>
            <a:endParaRPr lang="en-MY" sz="2000" dirty="0"/>
          </a:p>
          <a:p>
            <a:pPr marL="0" indent="0">
              <a:buNone/>
            </a:pPr>
            <a:endParaRPr lang="en-MY"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24</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Matplotlib and Seaborn (EDA with Visualization)</a:t>
            </a:r>
          </a:p>
        </p:txBody>
      </p:sp>
      <p:pic>
        <p:nvPicPr>
          <p:cNvPr id="5" name="Picture 4">
            <a:extLst>
              <a:ext uri="{FF2B5EF4-FFF2-40B4-BE49-F238E27FC236}">
                <a16:creationId xmlns:a16="http://schemas.microsoft.com/office/drawing/2014/main" id="{2BD25DCA-A620-2513-D867-5BBE485F86A7}"/>
              </a:ext>
            </a:extLst>
          </p:cNvPr>
          <p:cNvPicPr>
            <a:picLocks noChangeAspect="1"/>
          </p:cNvPicPr>
          <p:nvPr/>
        </p:nvPicPr>
        <p:blipFill>
          <a:blip r:embed="rId4"/>
          <a:stretch>
            <a:fillRect/>
          </a:stretch>
        </p:blipFill>
        <p:spPr>
          <a:xfrm>
            <a:off x="0" y="2777385"/>
            <a:ext cx="12159368" cy="2389005"/>
          </a:xfrm>
          <a:prstGeom prst="rect">
            <a:avLst/>
          </a:prstGeom>
        </p:spPr>
      </p:pic>
    </p:spTree>
    <p:extLst>
      <p:ext uri="{BB962C8B-B14F-4D97-AF65-F5344CB8AC3E}">
        <p14:creationId xmlns:p14="http://schemas.microsoft.com/office/powerpoint/2010/main" val="355047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MY" sz="2000" dirty="0"/>
              <a:t>The relationship between success rate and orbit type</a:t>
            </a:r>
          </a:p>
          <a:p>
            <a:pPr marL="0" indent="0">
              <a:buNone/>
            </a:pPr>
            <a:br>
              <a:rPr lang="en-MY" sz="2000" dirty="0"/>
            </a:br>
            <a:endParaRPr lang="en-MY" sz="2000" dirty="0"/>
          </a:p>
          <a:p>
            <a:pPr marL="0" indent="0">
              <a:buNone/>
            </a:pPr>
            <a:endParaRPr lang="en-MY"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25</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Matplotlib and Seaborn (EDA with Visualization)</a:t>
            </a:r>
          </a:p>
        </p:txBody>
      </p:sp>
      <p:pic>
        <p:nvPicPr>
          <p:cNvPr id="3" name="Picture 2">
            <a:extLst>
              <a:ext uri="{FF2B5EF4-FFF2-40B4-BE49-F238E27FC236}">
                <a16:creationId xmlns:a16="http://schemas.microsoft.com/office/drawing/2014/main" id="{83513489-7D6C-C82F-EDDF-71C8B9FB8AD9}"/>
              </a:ext>
            </a:extLst>
          </p:cNvPr>
          <p:cNvPicPr>
            <a:picLocks noChangeAspect="1"/>
          </p:cNvPicPr>
          <p:nvPr/>
        </p:nvPicPr>
        <p:blipFill>
          <a:blip r:embed="rId4"/>
          <a:stretch>
            <a:fillRect/>
          </a:stretch>
        </p:blipFill>
        <p:spPr>
          <a:xfrm>
            <a:off x="3422723" y="1914488"/>
            <a:ext cx="5210175" cy="4114800"/>
          </a:xfrm>
          <a:prstGeom prst="rect">
            <a:avLst/>
          </a:prstGeom>
        </p:spPr>
      </p:pic>
    </p:spTree>
    <p:extLst>
      <p:ext uri="{BB962C8B-B14F-4D97-AF65-F5344CB8AC3E}">
        <p14:creationId xmlns:p14="http://schemas.microsoft.com/office/powerpoint/2010/main" val="1667503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MY" sz="2000" dirty="0"/>
              <a:t>The relationship between flight number and orbit type</a:t>
            </a:r>
          </a:p>
          <a:p>
            <a:pPr marL="0" indent="0">
              <a:buNone/>
            </a:pPr>
            <a:br>
              <a:rPr lang="en-MY" sz="2000" dirty="0"/>
            </a:br>
            <a:endParaRPr lang="en-MY" sz="2000" dirty="0"/>
          </a:p>
          <a:p>
            <a:pPr marL="0" indent="0">
              <a:buNone/>
            </a:pPr>
            <a:endParaRPr lang="en-MY"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26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Matplotlib and Seaborn (EDA with Visualization)</a:t>
            </a:r>
          </a:p>
        </p:txBody>
      </p:sp>
      <p:pic>
        <p:nvPicPr>
          <p:cNvPr id="5" name="Picture 4">
            <a:extLst>
              <a:ext uri="{FF2B5EF4-FFF2-40B4-BE49-F238E27FC236}">
                <a16:creationId xmlns:a16="http://schemas.microsoft.com/office/drawing/2014/main" id="{73906952-051F-3397-29B3-00F70C02D297}"/>
              </a:ext>
            </a:extLst>
          </p:cNvPr>
          <p:cNvPicPr>
            <a:picLocks noChangeAspect="1"/>
          </p:cNvPicPr>
          <p:nvPr/>
        </p:nvPicPr>
        <p:blipFill>
          <a:blip r:embed="rId4"/>
          <a:stretch>
            <a:fillRect/>
          </a:stretch>
        </p:blipFill>
        <p:spPr>
          <a:xfrm>
            <a:off x="0" y="2775477"/>
            <a:ext cx="12192000" cy="2392822"/>
          </a:xfrm>
          <a:prstGeom prst="rect">
            <a:avLst/>
          </a:prstGeom>
        </p:spPr>
      </p:pic>
    </p:spTree>
    <p:extLst>
      <p:ext uri="{BB962C8B-B14F-4D97-AF65-F5344CB8AC3E}">
        <p14:creationId xmlns:p14="http://schemas.microsoft.com/office/powerpoint/2010/main" val="2063143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MY" sz="2000" dirty="0"/>
              <a:t>The relationship between payload mass and orbit type</a:t>
            </a:r>
          </a:p>
          <a:p>
            <a:pPr marL="0" indent="0">
              <a:buNone/>
            </a:pPr>
            <a:br>
              <a:rPr lang="en-MY" sz="2000" dirty="0"/>
            </a:br>
            <a:endParaRPr lang="en-MY" sz="2000" dirty="0"/>
          </a:p>
          <a:p>
            <a:pPr marL="0" indent="0">
              <a:buNone/>
            </a:pPr>
            <a:endParaRPr lang="en-MY"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27</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Matplotlib and Seaborn (EDA with Visualization)</a:t>
            </a:r>
          </a:p>
        </p:txBody>
      </p:sp>
      <p:pic>
        <p:nvPicPr>
          <p:cNvPr id="3" name="Picture 2">
            <a:extLst>
              <a:ext uri="{FF2B5EF4-FFF2-40B4-BE49-F238E27FC236}">
                <a16:creationId xmlns:a16="http://schemas.microsoft.com/office/drawing/2014/main" id="{0378F8FC-0A21-78A2-B467-A6375CB2B173}"/>
              </a:ext>
            </a:extLst>
          </p:cNvPr>
          <p:cNvPicPr>
            <a:picLocks noChangeAspect="1"/>
          </p:cNvPicPr>
          <p:nvPr/>
        </p:nvPicPr>
        <p:blipFill>
          <a:blip r:embed="rId4"/>
          <a:stretch>
            <a:fillRect/>
          </a:stretch>
        </p:blipFill>
        <p:spPr>
          <a:xfrm>
            <a:off x="0" y="2775477"/>
            <a:ext cx="12192000" cy="2392822"/>
          </a:xfrm>
          <a:prstGeom prst="rect">
            <a:avLst/>
          </a:prstGeom>
        </p:spPr>
      </p:pic>
    </p:spTree>
    <p:extLst>
      <p:ext uri="{BB962C8B-B14F-4D97-AF65-F5344CB8AC3E}">
        <p14:creationId xmlns:p14="http://schemas.microsoft.com/office/powerpoint/2010/main" val="2976103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MY" sz="2000" dirty="0"/>
              <a:t>The launch success yearly trend</a:t>
            </a:r>
          </a:p>
          <a:p>
            <a:pPr marL="0" indent="0">
              <a:buNone/>
            </a:pPr>
            <a:br>
              <a:rPr lang="en-MY" sz="2000" dirty="0"/>
            </a:br>
            <a:endParaRPr lang="en-MY" sz="2000" dirty="0"/>
          </a:p>
          <a:p>
            <a:pPr marL="0" indent="0">
              <a:buNone/>
            </a:pPr>
            <a:endParaRPr lang="en-MY"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28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Matplotlib and Seaborn (EDA with Visualization)</a:t>
            </a:r>
          </a:p>
        </p:txBody>
      </p:sp>
      <p:pic>
        <p:nvPicPr>
          <p:cNvPr id="5" name="Picture 4">
            <a:extLst>
              <a:ext uri="{FF2B5EF4-FFF2-40B4-BE49-F238E27FC236}">
                <a16:creationId xmlns:a16="http://schemas.microsoft.com/office/drawing/2014/main" id="{8559DD85-8C4F-072C-5DC3-D93770022260}"/>
              </a:ext>
            </a:extLst>
          </p:cNvPr>
          <p:cNvPicPr>
            <a:picLocks noChangeAspect="1"/>
          </p:cNvPicPr>
          <p:nvPr/>
        </p:nvPicPr>
        <p:blipFill>
          <a:blip r:embed="rId4"/>
          <a:stretch>
            <a:fillRect/>
          </a:stretch>
        </p:blipFill>
        <p:spPr>
          <a:xfrm>
            <a:off x="3284611" y="1978242"/>
            <a:ext cx="5486400" cy="4248150"/>
          </a:xfrm>
          <a:prstGeom prst="rect">
            <a:avLst/>
          </a:prstGeom>
        </p:spPr>
      </p:pic>
    </p:spTree>
    <p:extLst>
      <p:ext uri="{BB962C8B-B14F-4D97-AF65-F5344CB8AC3E}">
        <p14:creationId xmlns:p14="http://schemas.microsoft.com/office/powerpoint/2010/main" val="4203991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05054"/>
            <a:ext cx="10515600" cy="46205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MY" sz="2000" dirty="0"/>
              <a:t>All launch sites on map</a:t>
            </a:r>
            <a:br>
              <a:rPr lang="en-MY" sz="2000" dirty="0"/>
            </a:br>
            <a:endParaRPr lang="en-MY" sz="2000" dirty="0"/>
          </a:p>
          <a:p>
            <a:pPr marL="0" indent="0">
              <a:buNone/>
            </a:pPr>
            <a:endParaRPr lang="en-MY"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30</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Folium</a:t>
            </a:r>
          </a:p>
        </p:txBody>
      </p:sp>
      <p:pic>
        <p:nvPicPr>
          <p:cNvPr id="3" name="Picture 2">
            <a:extLst>
              <a:ext uri="{FF2B5EF4-FFF2-40B4-BE49-F238E27FC236}">
                <a16:creationId xmlns:a16="http://schemas.microsoft.com/office/drawing/2014/main" id="{9E1199F1-28AC-1D5D-730F-8501B201DF62}"/>
              </a:ext>
            </a:extLst>
          </p:cNvPr>
          <p:cNvPicPr>
            <a:picLocks noChangeAspect="1"/>
          </p:cNvPicPr>
          <p:nvPr/>
        </p:nvPicPr>
        <p:blipFill rotWithShape="1">
          <a:blip r:embed="rId4"/>
          <a:srcRect/>
          <a:stretch/>
        </p:blipFill>
        <p:spPr>
          <a:xfrm>
            <a:off x="596617" y="1895707"/>
            <a:ext cx="10998765" cy="4129866"/>
          </a:xfrm>
          <a:prstGeom prst="rect">
            <a:avLst/>
          </a:prstGeom>
        </p:spPr>
      </p:pic>
    </p:spTree>
    <p:extLst>
      <p:ext uri="{BB962C8B-B14F-4D97-AF65-F5344CB8AC3E}">
        <p14:creationId xmlns:p14="http://schemas.microsoft.com/office/powerpoint/2010/main" val="679302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31</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Folium</a:t>
            </a:r>
          </a:p>
        </p:txBody>
      </p:sp>
      <p:pic>
        <p:nvPicPr>
          <p:cNvPr id="5" name="Picture 4">
            <a:extLst>
              <a:ext uri="{FF2B5EF4-FFF2-40B4-BE49-F238E27FC236}">
                <a16:creationId xmlns:a16="http://schemas.microsoft.com/office/drawing/2014/main" id="{EDAEF346-4F3B-A70F-E271-165ADACB25F8}"/>
              </a:ext>
            </a:extLst>
          </p:cNvPr>
          <p:cNvPicPr>
            <a:picLocks noChangeAspect="1"/>
          </p:cNvPicPr>
          <p:nvPr/>
        </p:nvPicPr>
        <p:blipFill>
          <a:blip r:embed="rId4"/>
          <a:stretch>
            <a:fillRect/>
          </a:stretch>
        </p:blipFill>
        <p:spPr>
          <a:xfrm>
            <a:off x="770011" y="2631687"/>
            <a:ext cx="10444485" cy="3795523"/>
          </a:xfrm>
          <a:prstGeom prst="rect">
            <a:avLst/>
          </a:prstGeom>
        </p:spPr>
      </p:pic>
    </p:spTree>
    <p:extLst>
      <p:ext uri="{BB962C8B-B14F-4D97-AF65-F5344CB8AC3E}">
        <p14:creationId xmlns:p14="http://schemas.microsoft.com/office/powerpoint/2010/main" val="4186789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The distances between a launch site to its proximities such as the nearest city, railway, </a:t>
            </a:r>
            <a:r>
              <a:rPr lang="en-US" b="1" dirty="0"/>
              <a:t>coastline</a:t>
            </a:r>
            <a:r>
              <a:rPr lang="en-US" sz="2400" dirty="0"/>
              <a:t> or highway</a:t>
            </a:r>
            <a:br>
              <a:rPr lang="en-MY" dirty="0"/>
            </a:br>
            <a:endParaRPr lang="en-MY" dirty="0"/>
          </a:p>
          <a:p>
            <a:pPr marL="0" indent="0">
              <a:buNone/>
            </a:pPr>
            <a:endParaRPr lang="en-MY" sz="2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32</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Folium</a:t>
            </a:r>
          </a:p>
        </p:txBody>
      </p:sp>
      <p:pic>
        <p:nvPicPr>
          <p:cNvPr id="3" name="Picture 2">
            <a:extLst>
              <a:ext uri="{FF2B5EF4-FFF2-40B4-BE49-F238E27FC236}">
                <a16:creationId xmlns:a16="http://schemas.microsoft.com/office/drawing/2014/main" id="{16D43893-B2DB-9393-EB60-7B6ADBCF19CB}"/>
              </a:ext>
            </a:extLst>
          </p:cNvPr>
          <p:cNvPicPr>
            <a:picLocks noChangeAspect="1"/>
          </p:cNvPicPr>
          <p:nvPr/>
        </p:nvPicPr>
        <p:blipFill>
          <a:blip r:embed="rId4"/>
          <a:stretch>
            <a:fillRect/>
          </a:stretch>
        </p:blipFill>
        <p:spPr>
          <a:xfrm>
            <a:off x="1218949" y="2509024"/>
            <a:ext cx="9754101" cy="3087681"/>
          </a:xfrm>
          <a:prstGeom prst="rect">
            <a:avLst/>
          </a:prstGeom>
        </p:spPr>
      </p:pic>
    </p:spTree>
    <p:extLst>
      <p:ext uri="{BB962C8B-B14F-4D97-AF65-F5344CB8AC3E}">
        <p14:creationId xmlns:p14="http://schemas.microsoft.com/office/powerpoint/2010/main" val="3645250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The distances between a launch site to its proximities such as the nearest city, </a:t>
            </a:r>
            <a:r>
              <a:rPr lang="en-US" b="1" dirty="0"/>
              <a:t>railway</a:t>
            </a:r>
            <a:r>
              <a:rPr lang="en-US" sz="2400" dirty="0"/>
              <a:t>, or highway</a:t>
            </a:r>
            <a:br>
              <a:rPr lang="en-MY" dirty="0"/>
            </a:br>
            <a:endParaRPr lang="en-MY" dirty="0"/>
          </a:p>
          <a:p>
            <a:pPr marL="0" indent="0">
              <a:buNone/>
            </a:pPr>
            <a:endParaRPr lang="en-MY" sz="2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33</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Folium</a:t>
            </a:r>
          </a:p>
        </p:txBody>
      </p:sp>
      <p:pic>
        <p:nvPicPr>
          <p:cNvPr id="5" name="Picture 4">
            <a:extLst>
              <a:ext uri="{FF2B5EF4-FFF2-40B4-BE49-F238E27FC236}">
                <a16:creationId xmlns:a16="http://schemas.microsoft.com/office/drawing/2014/main" id="{693F13BD-FEF0-3B93-579D-FB6F77856AA5}"/>
              </a:ext>
            </a:extLst>
          </p:cNvPr>
          <p:cNvPicPr>
            <a:picLocks noChangeAspect="1"/>
          </p:cNvPicPr>
          <p:nvPr/>
        </p:nvPicPr>
        <p:blipFill>
          <a:blip r:embed="rId4"/>
          <a:stretch>
            <a:fillRect/>
          </a:stretch>
        </p:blipFill>
        <p:spPr>
          <a:xfrm>
            <a:off x="2798956" y="2531327"/>
            <a:ext cx="6094235" cy="3695065"/>
          </a:xfrm>
          <a:prstGeom prst="rect">
            <a:avLst/>
          </a:prstGeom>
        </p:spPr>
      </p:pic>
    </p:spTree>
    <p:extLst>
      <p:ext uri="{BB962C8B-B14F-4D97-AF65-F5344CB8AC3E}">
        <p14:creationId xmlns:p14="http://schemas.microsoft.com/office/powerpoint/2010/main" val="1666281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The distances between a launch site to its proximities such as the nearest city, railway, or </a:t>
            </a:r>
            <a:r>
              <a:rPr lang="en-US" b="1" dirty="0"/>
              <a:t>highway</a:t>
            </a:r>
            <a:br>
              <a:rPr lang="en-MY" dirty="0"/>
            </a:br>
            <a:endParaRPr lang="en-MY" dirty="0"/>
          </a:p>
          <a:p>
            <a:pPr marL="0" indent="0">
              <a:buNone/>
            </a:pPr>
            <a:endParaRPr lang="en-MY" sz="2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34</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Folium</a:t>
            </a:r>
          </a:p>
        </p:txBody>
      </p:sp>
      <p:pic>
        <p:nvPicPr>
          <p:cNvPr id="3" name="Picture 2">
            <a:extLst>
              <a:ext uri="{FF2B5EF4-FFF2-40B4-BE49-F238E27FC236}">
                <a16:creationId xmlns:a16="http://schemas.microsoft.com/office/drawing/2014/main" id="{76921FC9-6A5B-62C3-59B1-1E0769C5C2E9}"/>
              </a:ext>
            </a:extLst>
          </p:cNvPr>
          <p:cNvPicPr>
            <a:picLocks noChangeAspect="1"/>
          </p:cNvPicPr>
          <p:nvPr/>
        </p:nvPicPr>
        <p:blipFill>
          <a:blip r:embed="rId4"/>
          <a:stretch>
            <a:fillRect/>
          </a:stretch>
        </p:blipFill>
        <p:spPr>
          <a:xfrm>
            <a:off x="770011" y="2426277"/>
            <a:ext cx="10515599" cy="3305449"/>
          </a:xfrm>
          <a:prstGeom prst="rect">
            <a:avLst/>
          </a:prstGeom>
        </p:spPr>
      </p:pic>
    </p:spTree>
    <p:extLst>
      <p:ext uri="{BB962C8B-B14F-4D97-AF65-F5344CB8AC3E}">
        <p14:creationId xmlns:p14="http://schemas.microsoft.com/office/powerpoint/2010/main" val="922307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The distances between a launch site to its proximities such as the nearest </a:t>
            </a:r>
            <a:r>
              <a:rPr lang="en-US" b="1" dirty="0"/>
              <a:t>city</a:t>
            </a:r>
            <a:r>
              <a:rPr lang="en-US" sz="2400" dirty="0"/>
              <a:t>, railway, or highway</a:t>
            </a:r>
            <a:br>
              <a:rPr lang="en-MY" dirty="0"/>
            </a:br>
            <a:endParaRPr lang="en-MY" dirty="0"/>
          </a:p>
          <a:p>
            <a:pPr marL="0" indent="0">
              <a:buNone/>
            </a:pPr>
            <a:endParaRPr lang="en-MY" sz="2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35</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Folium</a:t>
            </a:r>
          </a:p>
        </p:txBody>
      </p:sp>
      <p:pic>
        <p:nvPicPr>
          <p:cNvPr id="5" name="Picture 4">
            <a:extLst>
              <a:ext uri="{FF2B5EF4-FFF2-40B4-BE49-F238E27FC236}">
                <a16:creationId xmlns:a16="http://schemas.microsoft.com/office/drawing/2014/main" id="{72C2E820-1548-8654-FBE6-92D1BE4E004F}"/>
              </a:ext>
            </a:extLst>
          </p:cNvPr>
          <p:cNvPicPr>
            <a:picLocks noChangeAspect="1"/>
          </p:cNvPicPr>
          <p:nvPr/>
        </p:nvPicPr>
        <p:blipFill>
          <a:blip r:embed="rId4"/>
          <a:stretch>
            <a:fillRect/>
          </a:stretch>
        </p:blipFill>
        <p:spPr>
          <a:xfrm>
            <a:off x="3178098" y="2341756"/>
            <a:ext cx="5364313" cy="4085455"/>
          </a:xfrm>
          <a:prstGeom prst="rect">
            <a:avLst/>
          </a:prstGeom>
        </p:spPr>
      </p:pic>
    </p:spTree>
    <p:extLst>
      <p:ext uri="{BB962C8B-B14F-4D97-AF65-F5344CB8AC3E}">
        <p14:creationId xmlns:p14="http://schemas.microsoft.com/office/powerpoint/2010/main" val="1460776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The picture below shows a pie chart when all launch site is chosen.</a:t>
            </a:r>
          </a:p>
          <a:p>
            <a:pPr marL="0" indent="0">
              <a:buNone/>
            </a:pPr>
            <a:br>
              <a:rPr lang="en-MY" sz="2400" dirty="0"/>
            </a:br>
            <a:endParaRPr lang="en-MY" sz="2400" dirty="0"/>
          </a:p>
          <a:p>
            <a:pPr marL="0" indent="0">
              <a:buNone/>
            </a:pPr>
            <a:endParaRPr lang="en-MY" sz="2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93191" y="6025573"/>
            <a:ext cx="2743200" cy="401638"/>
          </a:xfrm>
        </p:spPr>
        <p:txBody>
          <a:bodyPr/>
          <a:lstStyle/>
          <a:p>
            <a:fld id="{5075537C-CA84-1446-933C-8E9D027F9201}" type="slidenum">
              <a:rPr lang="en-US" smtClean="0"/>
              <a:t>37</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Dash</a:t>
            </a:r>
          </a:p>
        </p:txBody>
      </p:sp>
      <p:pic>
        <p:nvPicPr>
          <p:cNvPr id="3" name="Picture 2">
            <a:extLst>
              <a:ext uri="{FF2B5EF4-FFF2-40B4-BE49-F238E27FC236}">
                <a16:creationId xmlns:a16="http://schemas.microsoft.com/office/drawing/2014/main" id="{F5D8D9BC-780B-CD9E-7C64-970817EC6C7B}"/>
              </a:ext>
            </a:extLst>
          </p:cNvPr>
          <p:cNvPicPr>
            <a:picLocks noChangeAspect="1"/>
          </p:cNvPicPr>
          <p:nvPr/>
        </p:nvPicPr>
        <p:blipFill>
          <a:blip r:embed="rId4"/>
          <a:stretch>
            <a:fillRect/>
          </a:stretch>
        </p:blipFill>
        <p:spPr>
          <a:xfrm>
            <a:off x="770011" y="2033100"/>
            <a:ext cx="10515600" cy="3992473"/>
          </a:xfrm>
          <a:prstGeom prst="rect">
            <a:avLst/>
          </a:prstGeom>
        </p:spPr>
      </p:pic>
    </p:spTree>
    <p:extLst>
      <p:ext uri="{BB962C8B-B14F-4D97-AF65-F5344CB8AC3E}">
        <p14:creationId xmlns:p14="http://schemas.microsoft.com/office/powerpoint/2010/main" val="2286847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The picture below shows a scatterplot when the payload mass range is set to be from 2000kg to 8000kg.</a:t>
            </a:r>
          </a:p>
          <a:p>
            <a:pPr marL="0" indent="0">
              <a:buNone/>
            </a:pPr>
            <a:endParaRPr lang="en-US" sz="2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071611" y="6007185"/>
            <a:ext cx="2743200" cy="401638"/>
          </a:xfrm>
        </p:spPr>
        <p:txBody>
          <a:bodyPr/>
          <a:lstStyle/>
          <a:p>
            <a:fld id="{5075537C-CA84-1446-933C-8E9D027F9201}" type="slidenum">
              <a:rPr lang="en-US" smtClean="0"/>
              <a:t>38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Dash</a:t>
            </a:r>
          </a:p>
        </p:txBody>
      </p:sp>
      <p:pic>
        <p:nvPicPr>
          <p:cNvPr id="5" name="Picture 4">
            <a:extLst>
              <a:ext uri="{FF2B5EF4-FFF2-40B4-BE49-F238E27FC236}">
                <a16:creationId xmlns:a16="http://schemas.microsoft.com/office/drawing/2014/main" id="{BC2AEF6D-8D87-E4C4-D169-2D023A3FB03B}"/>
              </a:ext>
            </a:extLst>
          </p:cNvPr>
          <p:cNvPicPr>
            <a:picLocks noChangeAspect="1"/>
          </p:cNvPicPr>
          <p:nvPr/>
        </p:nvPicPr>
        <p:blipFill>
          <a:blip r:embed="rId4"/>
          <a:stretch>
            <a:fillRect/>
          </a:stretch>
        </p:blipFill>
        <p:spPr>
          <a:xfrm>
            <a:off x="841125" y="2244880"/>
            <a:ext cx="10444486" cy="4074470"/>
          </a:xfrm>
          <a:prstGeom prst="rect">
            <a:avLst/>
          </a:prstGeom>
        </p:spPr>
      </p:pic>
    </p:spTree>
    <p:extLst>
      <p:ext uri="{BB962C8B-B14F-4D97-AF65-F5344CB8AC3E}">
        <p14:creationId xmlns:p14="http://schemas.microsoft.com/office/powerpoint/2010/main" val="2372285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83473"/>
            <a:ext cx="10530113" cy="4442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Logistic regression</a:t>
            </a:r>
          </a:p>
          <a:p>
            <a:pPr lvl="1"/>
            <a:r>
              <a:rPr lang="en-US" sz="2000" dirty="0" err="1"/>
              <a:t>GridSearchCV</a:t>
            </a:r>
            <a:r>
              <a:rPr lang="en-US" sz="2000" dirty="0"/>
              <a:t> best score: </a:t>
            </a:r>
            <a:r>
              <a:rPr lang="en-US" sz="2000" b="0" i="0" dirty="0">
                <a:solidFill>
                  <a:srgbClr val="1C7DDB"/>
                </a:solidFill>
                <a:effectLst/>
                <a:latin typeface="Consolas" panose="020B0609020204030204" pitchFamily="49" charset="0"/>
              </a:rPr>
              <a:t>0.8464285714285713</a:t>
            </a:r>
            <a:endParaRPr lang="en-MY" sz="2000" dirty="0">
              <a:solidFill>
                <a:srgbClr val="1C7DDB"/>
              </a:solidFill>
            </a:endParaRPr>
          </a:p>
          <a:p>
            <a:pPr lvl="1"/>
            <a:r>
              <a:rPr lang="en-MY" sz="2000" dirty="0"/>
              <a:t>Accuracy score on test set: 0.8333333333333334</a:t>
            </a:r>
          </a:p>
          <a:p>
            <a:pPr lvl="1"/>
            <a:r>
              <a:rPr lang="en-US" sz="2000" b="0" i="0" dirty="0">
                <a:solidFill>
                  <a:srgbClr val="1C7DDB"/>
                </a:solidFill>
                <a:effectLst/>
                <a:latin typeface="Consolas" panose="020B0609020204030204" pitchFamily="49" charset="0"/>
              </a:rPr>
              <a:t>tuned </a:t>
            </a:r>
            <a:r>
              <a:rPr lang="en-US" sz="2000" b="0" i="0" dirty="0" err="1">
                <a:solidFill>
                  <a:srgbClr val="1C7DDB"/>
                </a:solidFill>
                <a:effectLst/>
                <a:latin typeface="Consolas" panose="020B0609020204030204" pitchFamily="49" charset="0"/>
              </a:rPr>
              <a:t>hpyerparameters</a:t>
            </a:r>
            <a:r>
              <a:rPr lang="en-US" sz="2000" b="0" i="0" dirty="0">
                <a:solidFill>
                  <a:srgbClr val="1C7DDB"/>
                </a:solidFill>
                <a:effectLst/>
                <a:latin typeface="Consolas" panose="020B0609020204030204" pitchFamily="49" charset="0"/>
              </a:rPr>
              <a:t> :(best parameters) {'C': 0.01, 'penalty': 'l2', 'solver': '</a:t>
            </a:r>
            <a:r>
              <a:rPr lang="en-US" sz="2000" b="0" i="0" dirty="0" err="1">
                <a:solidFill>
                  <a:srgbClr val="1C7DDB"/>
                </a:solidFill>
                <a:effectLst/>
                <a:latin typeface="Consolas" panose="020B0609020204030204" pitchFamily="49" charset="0"/>
              </a:rPr>
              <a:t>lbfgs</a:t>
            </a:r>
            <a:r>
              <a:rPr lang="en-US" sz="2000" b="0" i="0" dirty="0">
                <a:solidFill>
                  <a:srgbClr val="1C7DDB"/>
                </a:solidFill>
                <a:effectLst/>
                <a:latin typeface="Consolas" panose="020B0609020204030204" pitchFamily="49" charset="0"/>
              </a:rPr>
              <a:t>'}</a:t>
            </a:r>
            <a:endParaRPr lang="en-MY" sz="2000" dirty="0">
              <a:solidFill>
                <a:srgbClr val="1C7DDB"/>
              </a:solidFill>
            </a:endParaRPr>
          </a:p>
          <a:p>
            <a:pPr lvl="1"/>
            <a:r>
              <a:rPr lang="en-MY" sz="2000" dirty="0"/>
              <a:t>Confusion matrix:</a:t>
            </a:r>
          </a:p>
          <a:p>
            <a:pPr lvl="1"/>
            <a:endParaRPr lang="en-MY"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071611" y="6007185"/>
            <a:ext cx="2743200" cy="401638"/>
          </a:xfrm>
        </p:spPr>
        <p:txBody>
          <a:bodyPr/>
          <a:lstStyle/>
          <a:p>
            <a:fld id="{5075537C-CA84-1446-933C-8E9D027F9201}" type="slidenum">
              <a:rPr lang="en-US" smtClean="0"/>
              <a:t>40</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Predictive Analysis</a:t>
            </a:r>
          </a:p>
        </p:txBody>
      </p:sp>
      <p:pic>
        <p:nvPicPr>
          <p:cNvPr id="3" name="Picture 2">
            <a:extLst>
              <a:ext uri="{FF2B5EF4-FFF2-40B4-BE49-F238E27FC236}">
                <a16:creationId xmlns:a16="http://schemas.microsoft.com/office/drawing/2014/main" id="{4D4A174B-8475-FE61-98B3-121E006F5220}"/>
              </a:ext>
            </a:extLst>
          </p:cNvPr>
          <p:cNvPicPr>
            <a:picLocks noChangeAspect="1"/>
          </p:cNvPicPr>
          <p:nvPr/>
        </p:nvPicPr>
        <p:blipFill>
          <a:blip r:embed="rId4"/>
          <a:stretch>
            <a:fillRect/>
          </a:stretch>
        </p:blipFill>
        <p:spPr>
          <a:xfrm>
            <a:off x="5374888" y="3026139"/>
            <a:ext cx="5631366" cy="3401071"/>
          </a:xfrm>
          <a:prstGeom prst="rect">
            <a:avLst/>
          </a:prstGeom>
        </p:spPr>
      </p:pic>
    </p:spTree>
    <p:extLst>
      <p:ext uri="{BB962C8B-B14F-4D97-AF65-F5344CB8AC3E}">
        <p14:creationId xmlns:p14="http://schemas.microsoft.com/office/powerpoint/2010/main" val="3152419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US" sz="2000" b="0" i="0" dirty="0">
                <a:solidFill>
                  <a:srgbClr val="1C7DDB"/>
                </a:solidFill>
                <a:effectLst/>
                <a:latin typeface="IBM Plex Mono Text" panose="020B0509050203000203"/>
              </a:rPr>
              <a:t>tuned </a:t>
            </a:r>
            <a:r>
              <a:rPr lang="en-US" sz="2000" b="0" i="0" dirty="0" err="1">
                <a:solidFill>
                  <a:srgbClr val="1C7DDB"/>
                </a:solidFill>
                <a:effectLst/>
                <a:latin typeface="IBM Plex Mono Text" panose="020B0509050203000203"/>
              </a:rPr>
              <a:t>hpyerparameters</a:t>
            </a:r>
            <a:r>
              <a:rPr lang="en-US" sz="2000" b="0" i="0" dirty="0">
                <a:solidFill>
                  <a:srgbClr val="1C7DDB"/>
                </a:solidFill>
                <a:effectLst/>
                <a:latin typeface="IBM Plex Mono Text" panose="020B0509050203000203"/>
              </a:rPr>
              <a:t> :(best parameters) {'C': 1.0, 'gamma': 0.03162277660168379, 'kernel': 'sigmoid'}</a:t>
            </a:r>
            <a:endParaRPr lang="en-MY" sz="2000" dirty="0">
              <a:solidFill>
                <a:srgbClr val="1C7DDB"/>
              </a:solidFill>
              <a:latin typeface="IBM Plex Mono Text" panose="020B0509050203000203"/>
            </a:endParaRPr>
          </a:p>
          <a:p>
            <a:pPr lvl="1"/>
            <a:r>
              <a:rPr lang="en-MY" sz="2000" dirty="0"/>
              <a:t>Confusion matrix:</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071611" y="6007185"/>
            <a:ext cx="2743200" cy="401638"/>
          </a:xfrm>
        </p:spPr>
        <p:txBody>
          <a:bodyPr/>
          <a:lstStyle/>
          <a:p>
            <a:fld id="{5075537C-CA84-1446-933C-8E9D027F9201}" type="slidenum">
              <a:rPr lang="en-US" smtClean="0"/>
              <a:t>41</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Predictive Analysis</a:t>
            </a:r>
          </a:p>
        </p:txBody>
      </p:sp>
      <p:pic>
        <p:nvPicPr>
          <p:cNvPr id="5" name="Picture 4">
            <a:extLst>
              <a:ext uri="{FF2B5EF4-FFF2-40B4-BE49-F238E27FC236}">
                <a16:creationId xmlns:a16="http://schemas.microsoft.com/office/drawing/2014/main" id="{917C81BD-9570-1755-DCDC-9699E86E8590}"/>
              </a:ext>
            </a:extLst>
          </p:cNvPr>
          <p:cNvPicPr>
            <a:picLocks noChangeAspect="1"/>
          </p:cNvPicPr>
          <p:nvPr/>
        </p:nvPicPr>
        <p:blipFill>
          <a:blip r:embed="rId4"/>
          <a:stretch>
            <a:fillRect/>
          </a:stretch>
        </p:blipFill>
        <p:spPr>
          <a:xfrm>
            <a:off x="4252099" y="2904893"/>
            <a:ext cx="5048250" cy="3873074"/>
          </a:xfrm>
          <a:prstGeom prst="rect">
            <a:avLst/>
          </a:prstGeom>
        </p:spPr>
      </p:pic>
    </p:spTree>
    <p:extLst>
      <p:ext uri="{BB962C8B-B14F-4D97-AF65-F5344CB8AC3E}">
        <p14:creationId xmlns:p14="http://schemas.microsoft.com/office/powerpoint/2010/main" val="941234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K nearest neighbors (KNN)</a:t>
            </a:r>
          </a:p>
          <a:p>
            <a:pPr lvl="1"/>
            <a:r>
              <a:rPr lang="en-US" sz="2000" dirty="0" err="1"/>
              <a:t>GridSearchCV</a:t>
            </a:r>
            <a:r>
              <a:rPr lang="en-US" sz="2000" dirty="0"/>
              <a:t> best score: </a:t>
            </a:r>
            <a:r>
              <a:rPr lang="en-US" sz="2000" b="0" i="0" dirty="0">
                <a:solidFill>
                  <a:srgbClr val="1C7DDB"/>
                </a:solidFill>
                <a:effectLst/>
                <a:latin typeface="Consolas" panose="020B0609020204030204" pitchFamily="49" charset="0"/>
              </a:rPr>
              <a:t>0.8482142857142858</a:t>
            </a:r>
            <a:endParaRPr lang="en-MY" sz="2000" dirty="0">
              <a:solidFill>
                <a:srgbClr val="1C7DDB"/>
              </a:solidFill>
            </a:endParaRPr>
          </a:p>
          <a:p>
            <a:pPr lvl="1"/>
            <a:r>
              <a:rPr lang="en-MY" sz="2000" dirty="0"/>
              <a:t>Accuracy score on test set: 0.8333333333333334</a:t>
            </a:r>
          </a:p>
          <a:p>
            <a:pPr lvl="1"/>
            <a:r>
              <a:rPr lang="en-US" sz="2000" b="0" i="0" dirty="0">
                <a:solidFill>
                  <a:srgbClr val="1C7DDB"/>
                </a:solidFill>
                <a:effectLst/>
                <a:latin typeface="Consolas" panose="020B0609020204030204" pitchFamily="49" charset="0"/>
              </a:rPr>
              <a:t>tuned </a:t>
            </a:r>
            <a:r>
              <a:rPr lang="en-US" sz="2000" b="0" i="0" dirty="0" err="1">
                <a:solidFill>
                  <a:srgbClr val="1C7DDB"/>
                </a:solidFill>
                <a:effectLst/>
                <a:latin typeface="Consolas" panose="020B0609020204030204" pitchFamily="49" charset="0"/>
              </a:rPr>
              <a:t>hpyerparameters</a:t>
            </a:r>
            <a:r>
              <a:rPr lang="en-US" sz="2000" b="0" i="0" dirty="0">
                <a:solidFill>
                  <a:srgbClr val="1C7DDB"/>
                </a:solidFill>
                <a:effectLst/>
                <a:latin typeface="Consolas" panose="020B0609020204030204" pitchFamily="49" charset="0"/>
              </a:rPr>
              <a:t> :(best parameters) {'algorithm': 'auto', '</a:t>
            </a:r>
            <a:r>
              <a:rPr lang="en-US" sz="2000" b="0" i="0" dirty="0" err="1">
                <a:solidFill>
                  <a:srgbClr val="1C7DDB"/>
                </a:solidFill>
                <a:effectLst/>
                <a:latin typeface="Consolas" panose="020B0609020204030204" pitchFamily="49" charset="0"/>
              </a:rPr>
              <a:t>n_neighbors</a:t>
            </a:r>
            <a:r>
              <a:rPr lang="en-US" sz="2000" b="0" i="0" dirty="0">
                <a:solidFill>
                  <a:srgbClr val="1C7DDB"/>
                </a:solidFill>
                <a:effectLst/>
                <a:latin typeface="Consolas" panose="020B0609020204030204" pitchFamily="49" charset="0"/>
              </a:rPr>
              <a:t>': 10, 'p': 1}</a:t>
            </a:r>
          </a:p>
          <a:p>
            <a:pPr lvl="1"/>
            <a:r>
              <a:rPr lang="en-MY" sz="2000" dirty="0"/>
              <a:t>Confusion matrix:</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071611" y="6007185"/>
            <a:ext cx="2743200" cy="401638"/>
          </a:xfrm>
        </p:spPr>
        <p:txBody>
          <a:bodyPr/>
          <a:lstStyle/>
          <a:p>
            <a:fld id="{5075537C-CA84-1446-933C-8E9D027F9201}" type="slidenum">
              <a:rPr lang="en-US" smtClean="0"/>
              <a:t>42</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Predictive Analysis</a:t>
            </a:r>
          </a:p>
        </p:txBody>
      </p:sp>
      <p:pic>
        <p:nvPicPr>
          <p:cNvPr id="3" name="Picture 2">
            <a:extLst>
              <a:ext uri="{FF2B5EF4-FFF2-40B4-BE49-F238E27FC236}">
                <a16:creationId xmlns:a16="http://schemas.microsoft.com/office/drawing/2014/main" id="{B128E5FA-3683-6A86-B64F-4654BCBC0FE9}"/>
              </a:ext>
            </a:extLst>
          </p:cNvPr>
          <p:cNvPicPr>
            <a:picLocks noChangeAspect="1"/>
          </p:cNvPicPr>
          <p:nvPr/>
        </p:nvPicPr>
        <p:blipFill>
          <a:blip r:embed="rId4"/>
          <a:stretch>
            <a:fillRect/>
          </a:stretch>
        </p:blipFill>
        <p:spPr>
          <a:xfrm>
            <a:off x="5394961" y="2998211"/>
            <a:ext cx="5048250" cy="3429000"/>
          </a:xfrm>
          <a:prstGeom prst="rect">
            <a:avLst/>
          </a:prstGeom>
        </p:spPr>
      </p:pic>
    </p:spTree>
    <p:extLst>
      <p:ext uri="{BB962C8B-B14F-4D97-AF65-F5344CB8AC3E}">
        <p14:creationId xmlns:p14="http://schemas.microsoft.com/office/powerpoint/2010/main" val="614335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0" dirty="0" err="1">
                <a:solidFill>
                  <a:srgbClr val="1C7DDB"/>
                </a:solidFill>
                <a:effectLst/>
                <a:latin typeface="Consolas" panose="020B0609020204030204" pitchFamily="49" charset="0"/>
              </a:rPr>
              <a:t>DecisionTree</a:t>
            </a:r>
            <a:endParaRPr lang="en-US" sz="2000" b="0" dirty="0">
              <a:solidFill>
                <a:srgbClr val="1C7DDB"/>
              </a:solidFill>
              <a:effectLst/>
              <a:latin typeface="Consolas" panose="020B0609020204030204" pitchFamily="49" charset="0"/>
            </a:endParaRPr>
          </a:p>
          <a:p>
            <a:pPr lvl="1"/>
            <a:r>
              <a:rPr lang="en-US" sz="2000" dirty="0" err="1"/>
              <a:t>GridSearchCV</a:t>
            </a:r>
            <a:r>
              <a:rPr lang="en-US" sz="2000" dirty="0"/>
              <a:t> best score: </a:t>
            </a:r>
            <a:r>
              <a:rPr lang="en-US" sz="2000" b="0" i="0" dirty="0">
                <a:solidFill>
                  <a:srgbClr val="1C7DDB"/>
                </a:solidFill>
                <a:effectLst/>
                <a:latin typeface="Consolas" panose="020B0609020204030204" pitchFamily="49" charset="0"/>
              </a:rPr>
              <a:t>0.8642857142857142</a:t>
            </a:r>
            <a:endParaRPr lang="en-MY" sz="2000" dirty="0">
              <a:solidFill>
                <a:srgbClr val="1C7DDB"/>
              </a:solidFill>
            </a:endParaRPr>
          </a:p>
          <a:p>
            <a:pPr lvl="1"/>
            <a:r>
              <a:rPr lang="en-MY" sz="2000" dirty="0"/>
              <a:t>Accuracy score on test set: 0.8333333333333334</a:t>
            </a:r>
          </a:p>
          <a:p>
            <a:pPr lvl="1"/>
            <a:r>
              <a:rPr lang="en-US" sz="2000" b="0" i="0" dirty="0">
                <a:solidFill>
                  <a:srgbClr val="1C7DDB"/>
                </a:solidFill>
                <a:effectLst/>
                <a:latin typeface="Consolas" panose="020B0609020204030204" pitchFamily="49" charset="0"/>
              </a:rPr>
              <a:t>tuned </a:t>
            </a:r>
            <a:r>
              <a:rPr lang="en-US" sz="2000" b="0" i="0" dirty="0" err="1">
                <a:solidFill>
                  <a:srgbClr val="1C7DDB"/>
                </a:solidFill>
                <a:effectLst/>
                <a:latin typeface="Consolas" panose="020B0609020204030204" pitchFamily="49" charset="0"/>
              </a:rPr>
              <a:t>hpyerparameters</a:t>
            </a:r>
            <a:r>
              <a:rPr lang="en-US" sz="2000" b="0" i="0" dirty="0">
                <a:solidFill>
                  <a:srgbClr val="1C7DDB"/>
                </a:solidFill>
                <a:effectLst/>
                <a:latin typeface="Consolas" panose="020B0609020204030204" pitchFamily="49" charset="0"/>
              </a:rPr>
              <a:t> :(best parameters) {'criterion': '</a:t>
            </a:r>
            <a:r>
              <a:rPr lang="en-US" sz="2000" b="0" i="0" dirty="0" err="1">
                <a:solidFill>
                  <a:srgbClr val="1C7DDB"/>
                </a:solidFill>
                <a:effectLst/>
                <a:latin typeface="Consolas" panose="020B0609020204030204" pitchFamily="49" charset="0"/>
              </a:rPr>
              <a:t>gini</a:t>
            </a:r>
            <a:r>
              <a:rPr lang="en-US" sz="2000" b="0" i="0" dirty="0">
                <a:solidFill>
                  <a:srgbClr val="1C7DDB"/>
                </a:solidFill>
                <a:effectLst/>
                <a:latin typeface="Consolas" panose="020B0609020204030204" pitchFamily="49" charset="0"/>
              </a:rPr>
              <a:t>', '</a:t>
            </a:r>
            <a:r>
              <a:rPr lang="en-US" sz="2000" b="0" i="0" dirty="0" err="1">
                <a:solidFill>
                  <a:srgbClr val="1C7DDB"/>
                </a:solidFill>
                <a:effectLst/>
                <a:latin typeface="Consolas" panose="020B0609020204030204" pitchFamily="49" charset="0"/>
              </a:rPr>
              <a:t>max_depth</a:t>
            </a:r>
            <a:r>
              <a:rPr lang="en-US" sz="2000" b="0" i="0" dirty="0">
                <a:solidFill>
                  <a:srgbClr val="1C7DDB"/>
                </a:solidFill>
                <a:effectLst/>
                <a:latin typeface="Consolas" panose="020B0609020204030204" pitchFamily="49" charset="0"/>
              </a:rPr>
              <a:t>': 18, '</a:t>
            </a:r>
            <a:r>
              <a:rPr lang="en-US" sz="2000" b="0" i="0" dirty="0" err="1">
                <a:solidFill>
                  <a:srgbClr val="1C7DDB"/>
                </a:solidFill>
                <a:effectLst/>
                <a:latin typeface="Consolas" panose="020B0609020204030204" pitchFamily="49" charset="0"/>
              </a:rPr>
              <a:t>max_features</a:t>
            </a:r>
            <a:r>
              <a:rPr lang="en-US" sz="2000" b="0" i="0" dirty="0">
                <a:solidFill>
                  <a:srgbClr val="1C7DDB"/>
                </a:solidFill>
                <a:effectLst/>
                <a:latin typeface="Consolas" panose="020B0609020204030204" pitchFamily="49" charset="0"/>
              </a:rPr>
              <a:t>': 'sqrt', '</a:t>
            </a:r>
            <a:r>
              <a:rPr lang="en-US" sz="2000" b="0" i="0" dirty="0" err="1">
                <a:solidFill>
                  <a:srgbClr val="1C7DDB"/>
                </a:solidFill>
                <a:effectLst/>
                <a:latin typeface="Consolas" panose="020B0609020204030204" pitchFamily="49" charset="0"/>
              </a:rPr>
              <a:t>min_samples_leaf</a:t>
            </a:r>
            <a:r>
              <a:rPr lang="en-US" sz="2000" b="0" i="0" dirty="0">
                <a:solidFill>
                  <a:srgbClr val="1C7DDB"/>
                </a:solidFill>
                <a:effectLst/>
                <a:latin typeface="Consolas" panose="020B0609020204030204" pitchFamily="49" charset="0"/>
              </a:rPr>
              <a:t>': 4, '</a:t>
            </a:r>
            <a:r>
              <a:rPr lang="en-US" sz="2000" b="0" i="0" dirty="0" err="1">
                <a:solidFill>
                  <a:srgbClr val="1C7DDB"/>
                </a:solidFill>
                <a:effectLst/>
                <a:latin typeface="Consolas" panose="020B0609020204030204" pitchFamily="49" charset="0"/>
              </a:rPr>
              <a:t>min_samples_split</a:t>
            </a:r>
            <a:r>
              <a:rPr lang="en-US" sz="2000" b="0" i="0" dirty="0">
                <a:solidFill>
                  <a:srgbClr val="1C7DDB"/>
                </a:solidFill>
                <a:effectLst/>
                <a:latin typeface="Consolas" panose="020B0609020204030204" pitchFamily="49" charset="0"/>
              </a:rPr>
              <a:t>': 10, 'splitter': 'random'}</a:t>
            </a:r>
            <a:endParaRPr lang="en-MY" sz="2000" dirty="0">
              <a:solidFill>
                <a:srgbClr val="1C7DDB"/>
              </a:solidFill>
            </a:endParaRPr>
          </a:p>
          <a:p>
            <a:pPr lvl="1"/>
            <a:r>
              <a:rPr lang="en-MY" sz="2000" dirty="0"/>
              <a:t>Confusion matrix:</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071611" y="6007185"/>
            <a:ext cx="2743200" cy="401638"/>
          </a:xfrm>
        </p:spPr>
        <p:txBody>
          <a:bodyPr/>
          <a:lstStyle/>
          <a:p>
            <a:fld id="{5075537C-CA84-1446-933C-8E9D027F9201}" type="slidenum">
              <a:rPr lang="en-US" smtClean="0"/>
              <a:t>43</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Predictive Analysis</a:t>
            </a:r>
          </a:p>
        </p:txBody>
      </p:sp>
      <p:pic>
        <p:nvPicPr>
          <p:cNvPr id="3" name="Picture 2">
            <a:extLst>
              <a:ext uri="{FF2B5EF4-FFF2-40B4-BE49-F238E27FC236}">
                <a16:creationId xmlns:a16="http://schemas.microsoft.com/office/drawing/2014/main" id="{B128E5FA-3683-6A86-B64F-4654BCBC0FE9}"/>
              </a:ext>
            </a:extLst>
          </p:cNvPr>
          <p:cNvPicPr>
            <a:picLocks noChangeAspect="1"/>
          </p:cNvPicPr>
          <p:nvPr/>
        </p:nvPicPr>
        <p:blipFill>
          <a:blip r:embed="rId4"/>
          <a:stretch>
            <a:fillRect/>
          </a:stretch>
        </p:blipFill>
        <p:spPr>
          <a:xfrm>
            <a:off x="4419368" y="3429000"/>
            <a:ext cx="5048250" cy="3429000"/>
          </a:xfrm>
          <a:prstGeom prst="rect">
            <a:avLst/>
          </a:prstGeom>
        </p:spPr>
      </p:pic>
    </p:spTree>
    <p:extLst>
      <p:ext uri="{BB962C8B-B14F-4D97-AF65-F5344CB8AC3E}">
        <p14:creationId xmlns:p14="http://schemas.microsoft.com/office/powerpoint/2010/main" val="4115801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6566"/>
            <a:ext cx="10444486" cy="491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a:t>
            </a:r>
            <a:r>
              <a:rPr lang="en-US" sz="1800" b="0" i="0" dirty="0">
                <a:solidFill>
                  <a:srgbClr val="1C7DDB"/>
                </a:solidFill>
                <a:effectLst/>
                <a:latin typeface="Consolas" panose="020B0609020204030204" pitchFamily="49" charset="0"/>
              </a:rPr>
              <a:t>0.8642857142857142</a:t>
            </a:r>
            <a:r>
              <a:rPr lang="en-MY" sz="1800" dirty="0"/>
              <a:t>)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US" sz="1800" b="0" i="0" dirty="0">
                <a:solidFill>
                  <a:srgbClr val="1C7DDB"/>
                </a:solidFill>
                <a:effectLst/>
                <a:latin typeface="Consolas" panose="020B0609020204030204" pitchFamily="49" charset="0"/>
              </a:rPr>
              <a:t>0.8482142857142858</a:t>
            </a:r>
            <a:r>
              <a:rPr lang="en-MY" sz="1800" dirty="0"/>
              <a:t>)</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a:t>
            </a:r>
            <a:r>
              <a:rPr lang="en-US" sz="1800" b="0" i="0" dirty="0">
                <a:solidFill>
                  <a:srgbClr val="1C7DDB"/>
                </a:solidFill>
                <a:effectLst/>
                <a:latin typeface="Consolas" panose="020B0609020204030204" pitchFamily="49" charset="0"/>
              </a:rPr>
              <a:t>0.8464285714285713</a:t>
            </a:r>
            <a:r>
              <a:rPr lang="en-MY" sz="1800" dirty="0"/>
              <a:t>)</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071611" y="6007185"/>
            <a:ext cx="2743200" cy="401638"/>
          </a:xfrm>
        </p:spPr>
        <p:txBody>
          <a:bodyPr/>
          <a:lstStyle/>
          <a:p>
            <a:fld id="{5075537C-CA84-1446-933C-8E9D027F9201}" type="slidenum">
              <a:rPr lang="en-US" smtClean="0"/>
              <a:t>44</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RESULTS</a:t>
            </a:r>
          </a:p>
          <a:p>
            <a:pPr>
              <a:spcBef>
                <a:spcPts val="500"/>
              </a:spcBef>
            </a:pPr>
            <a:r>
              <a:rPr lang="en-US" sz="3200" b="1" dirty="0">
                <a:solidFill>
                  <a:srgbClr val="0948CB"/>
                </a:solidFill>
                <a:latin typeface="Tw Cen MT Condensed" panose="020B0606020104020203" pitchFamily="34" charset="77"/>
              </a:rPr>
              <a:t>       Predictive Analysis</a:t>
            </a:r>
          </a:p>
        </p:txBody>
      </p:sp>
    </p:spTree>
    <p:extLst>
      <p:ext uri="{BB962C8B-B14F-4D97-AF65-F5344CB8AC3E}">
        <p14:creationId xmlns:p14="http://schemas.microsoft.com/office/powerpoint/2010/main" val="1737738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1961"/>
            <a:ext cx="10515600" cy="4397027"/>
          </a:xfrm>
          <a:prstGeom prst="rect">
            <a:avLst/>
          </a:prstGeom>
        </p:spPr>
        <p:txBody>
          <a:bodyPr>
            <a:normAutofit/>
          </a:bodyPr>
          <a:lstStyle/>
          <a:p>
            <a:r>
              <a:rPr lang="en-US" sz="2400" dirty="0">
                <a:solidFill>
                  <a:srgbClr val="1C7DDB"/>
                </a:solidFill>
              </a:rPr>
              <a:t>From the data visualization section, we can see that some features may have correlation with the mission outcome in several ways. For example, </a:t>
            </a:r>
            <a:r>
              <a:rPr lang="en-MY" sz="2400" dirty="0">
                <a:solidFill>
                  <a:srgbClr val="1C7DDB"/>
                </a:solidFill>
              </a:rPr>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solidFill>
                  <a:srgbClr val="1C7DDB"/>
                </a:solidFill>
              </a:rPr>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solidFill>
                <a:srgbClr val="1C7DDB"/>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b="1" dirty="0">
                <a:solidFill>
                  <a:srgbClr val="1C7DDB"/>
                </a:solidFill>
                <a:latin typeface="Tw Cen MT Condensed" panose="020B0606020104020203" pitchFamily="34" charset="77"/>
              </a:rPr>
              <a:t>DISCUSSION</a:t>
            </a: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49660"/>
            <a:ext cx="10515600" cy="4371278"/>
          </a:xfrm>
          <a:prstGeom prst="rect">
            <a:avLst/>
          </a:prstGeom>
        </p:spPr>
        <p:txBody>
          <a:bodyPr>
            <a:normAutofit/>
          </a:bodyPr>
          <a:lstStyle/>
          <a:p>
            <a:r>
              <a:rPr lang="en-MY" sz="2400" dirty="0">
                <a:solidFill>
                  <a:srgbClr val="1C7DDB"/>
                </a:solidFill>
              </a:rPr>
              <a:t>In this project, we try to predict if the first stage of a given Falcon 9 launch will land in order to determine the cost of a launch.</a:t>
            </a:r>
          </a:p>
          <a:p>
            <a:r>
              <a:rPr lang="en-MY" sz="2400" dirty="0">
                <a:solidFill>
                  <a:srgbClr val="1C7DDB"/>
                </a:solidFill>
              </a:rPr>
              <a:t>Each feature of a Falcon 9 launch, such as its payload mass or orbit type, may affect the mission outcome in a certain way. </a:t>
            </a:r>
          </a:p>
          <a:p>
            <a:r>
              <a:rPr lang="en-MY" sz="2400" dirty="0">
                <a:solidFill>
                  <a:srgbClr val="1C7DDB"/>
                </a:solidFill>
              </a:rPr>
              <a:t>Several machine learning algorithms are employed to learn the patterns of past Falcon 9 launch data to produce predictive models that can be used to predict the outcome of a Falcon 9 launch.</a:t>
            </a:r>
          </a:p>
          <a:p>
            <a:r>
              <a:rPr lang="en-MY" sz="2400" dirty="0">
                <a:solidFill>
                  <a:srgbClr val="1C7DDB"/>
                </a:solidFill>
              </a:rPr>
              <a:t>The predictive model produced by decision tree algorithm performed the best among the 4 machine learning algorithms employed. </a:t>
            </a:r>
            <a:endParaRPr lang="en-US" sz="2400" dirty="0">
              <a:solidFill>
                <a:srgbClr val="1C7DDB"/>
              </a:solidFill>
            </a:endParaRPr>
          </a:p>
          <a:p>
            <a:pPr lvl="1"/>
            <a:endParaRPr lang="en-US" dirty="0">
              <a:solidFill>
                <a:srgbClr val="1C7DDB"/>
              </a:solidFill>
            </a:endParaRPr>
          </a:p>
          <a:p>
            <a:endParaRPr lang="en-US" sz="2400" dirty="0">
              <a:solidFill>
                <a:srgbClr val="1C7DDB"/>
              </a:solidFill>
            </a:endParaRPr>
          </a:p>
          <a:p>
            <a:pPr lvl="1"/>
            <a:endParaRPr lang="en-US" dirty="0">
              <a:solidFill>
                <a:srgbClr val="1C7DDB"/>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60810"/>
            <a:ext cx="10515600" cy="456476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93191" y="6029487"/>
            <a:ext cx="2743200" cy="401638"/>
          </a:xfrm>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5055"/>
            <a:ext cx="10515600" cy="2653990"/>
          </a:xfrm>
          <a:prstGeom prst="rect">
            <a:avLst/>
          </a:prstGeom>
        </p:spPr>
        <p:txBody>
          <a:bodyPr/>
          <a:lstStyle/>
          <a:p>
            <a:r>
              <a:rPr lang="en-US" sz="2400" dirty="0">
                <a:solidFill>
                  <a:srgbClr val="0948CB"/>
                </a:solidFill>
              </a:rPr>
              <a:t>SpaceX API</a:t>
            </a:r>
          </a:p>
          <a:p>
            <a:pPr lvl="1"/>
            <a:r>
              <a:rPr lang="en-US" sz="2000" dirty="0">
                <a:solidFill>
                  <a:srgbClr val="0948CB"/>
                </a:solidFill>
              </a:rPr>
              <a:t>The API used is </a:t>
            </a:r>
            <a:r>
              <a:rPr lang="en-MY" sz="2000" u="sng" dirty="0">
                <a:solidFill>
                  <a:schemeClr val="accent1">
                    <a:lumMod val="50000"/>
                  </a:schemeClr>
                </a:solidFill>
                <a:hlinkClick r:id="rId3">
                  <a:extLst>
                    <a:ext uri="{A12FA001-AC4F-418D-AE19-62706E023703}">
                      <ahyp:hlinkClr xmlns:ahyp="http://schemas.microsoft.com/office/drawing/2018/hyperlinkcolor" val="tx"/>
                    </a:ext>
                  </a:extLst>
                </a:hlinkClick>
              </a:rPr>
              <a:t>https://api.spacexdata.com/v4/rockets/</a:t>
            </a:r>
            <a:r>
              <a:rPr lang="en-MY" sz="2000" u="sng" dirty="0">
                <a:solidFill>
                  <a:schemeClr val="accent1">
                    <a:lumMod val="50000"/>
                  </a:schemeClr>
                </a:solidFill>
              </a:rPr>
              <a:t>.</a:t>
            </a:r>
          </a:p>
          <a:p>
            <a:pPr lvl="1"/>
            <a:r>
              <a:rPr lang="en-MY" sz="2000" dirty="0">
                <a:solidFill>
                  <a:srgbClr val="0948CB"/>
                </a:solidFill>
              </a:rPr>
              <a:t>The API provides data about many types of rocket launches done by SpaceX, the data is therefore filtered to include only Falcon 9 launches.</a:t>
            </a:r>
          </a:p>
          <a:p>
            <a:pPr lvl="1"/>
            <a:r>
              <a:rPr lang="en-MY" sz="2000" dirty="0">
                <a:solidFill>
                  <a:srgbClr val="0948CB"/>
                </a:solidFill>
              </a:rPr>
              <a:t>Every missing value in the data is replaced the mean </a:t>
            </a:r>
            <a:r>
              <a:rPr lang="en-US" sz="2000" dirty="0">
                <a:solidFill>
                  <a:srgbClr val="0948CB"/>
                </a:solidFill>
              </a:rPr>
              <a:t>the column that the missing value belongs to. </a:t>
            </a:r>
          </a:p>
          <a:p>
            <a:pPr lvl="1"/>
            <a:r>
              <a:rPr lang="en-US" sz="2000" dirty="0">
                <a:solidFill>
                  <a:srgbClr val="0948CB"/>
                </a:solidFill>
              </a:rPr>
              <a:t>We end up with 90 rows or instances and 17 columns or features. The picture below shows the first few rows of the data:</a:t>
            </a:r>
            <a:endParaRPr lang="en-US" sz="1400" dirty="0">
              <a:solidFill>
                <a:srgbClr val="0948CB"/>
              </a:solidFill>
            </a:endParaRPr>
          </a:p>
          <a:p>
            <a:pPr lvl="2"/>
            <a:endParaRPr lang="en-US" sz="1800" dirty="0">
              <a:solidFill>
                <a:srgbClr val="0948CB"/>
              </a:solidFill>
            </a:endParaRPr>
          </a:p>
          <a:p>
            <a:pPr lvl="1"/>
            <a:endParaRPr lang="en-US" dirty="0">
              <a:solidFill>
                <a:srgbClr val="0948CB"/>
              </a:solidFill>
            </a:endParaRPr>
          </a:p>
          <a:p>
            <a:pPr lvl="1"/>
            <a:endParaRPr lang="en-US" dirty="0">
              <a:solidFill>
                <a:srgbClr val="0948CB"/>
              </a:solidFill>
            </a:endParaRPr>
          </a:p>
          <a:p>
            <a:endParaRPr lang="en-US" sz="2400" dirty="0">
              <a:solidFill>
                <a:srgbClr val="0948CB"/>
              </a:solidFill>
            </a:endParaRPr>
          </a:p>
          <a:p>
            <a:pPr lvl="1"/>
            <a:endParaRPr lang="en-US" sz="1800" dirty="0">
              <a:solidFill>
                <a:srgbClr val="0948CB"/>
              </a:solidFill>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METHODOLOGY</a:t>
            </a:r>
          </a:p>
          <a:p>
            <a:pPr>
              <a:spcBef>
                <a:spcPts val="500"/>
              </a:spcBef>
            </a:pPr>
            <a:r>
              <a:rPr lang="en-US" sz="3200" b="1" dirty="0">
                <a:solidFill>
                  <a:srgbClr val="0948CB"/>
                </a:solidFill>
                <a:latin typeface="Tw Cen MT Condensed" panose="020B0606020104020203" pitchFamily="34" charset="77"/>
              </a:rPr>
              <a:t>       Data collection, wrangling, and formatting </a:t>
            </a:r>
          </a:p>
        </p:txBody>
      </p:sp>
      <p:pic>
        <p:nvPicPr>
          <p:cNvPr id="7" name="Picture 6">
            <a:extLst>
              <a:ext uri="{FF2B5EF4-FFF2-40B4-BE49-F238E27FC236}">
                <a16:creationId xmlns:a16="http://schemas.microsoft.com/office/drawing/2014/main" id="{7916C8F5-066D-2ECD-5AC0-0EF148AB6B5B}"/>
              </a:ext>
            </a:extLst>
          </p:cNvPr>
          <p:cNvPicPr>
            <a:picLocks noChangeAspect="1"/>
          </p:cNvPicPr>
          <p:nvPr/>
        </p:nvPicPr>
        <p:blipFill>
          <a:blip r:embed="rId4"/>
          <a:stretch>
            <a:fillRect/>
          </a:stretch>
        </p:blipFill>
        <p:spPr>
          <a:xfrm>
            <a:off x="882516" y="4023406"/>
            <a:ext cx="10403095" cy="2295944"/>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82040" y="6025573"/>
            <a:ext cx="2743200"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2" y="1483113"/>
            <a:ext cx="10515600" cy="2219092"/>
          </a:xfrm>
          <a:prstGeom prst="rect">
            <a:avLst/>
          </a:prstGeom>
        </p:spPr>
        <p:txBody>
          <a:bodyPr vert="horz" lIns="91440" tIns="45720" rIns="91440" bIns="45720" rtlCol="0" anchor="t">
            <a:normAutofit lnSpcReduction="10000"/>
          </a:bodyPr>
          <a:lstStyle/>
          <a:p>
            <a:r>
              <a:rPr lang="en-US" sz="2400" dirty="0">
                <a:solidFill>
                  <a:srgbClr val="0948CB"/>
                </a:solidFill>
              </a:rPr>
              <a:t>Web scraping</a:t>
            </a:r>
          </a:p>
          <a:p>
            <a:pPr lvl="1"/>
            <a:r>
              <a:rPr lang="en-US" sz="2000" dirty="0">
                <a:solidFill>
                  <a:srgbClr val="0948CB"/>
                </a:solidFill>
              </a:rPr>
              <a:t>The data is scraped from  </a:t>
            </a:r>
            <a:r>
              <a:rPr lang="en-MY" sz="2000" dirty="0">
                <a:solidFill>
                  <a:schemeClr val="accent1">
                    <a:lumMod val="50000"/>
                  </a:schemeClr>
                </a:solidFill>
                <a:hlinkClick r:id="rId3">
                  <a:extLst>
                    <a:ext uri="{A12FA001-AC4F-418D-AE19-62706E023703}">
                      <ahyp:hlinkClr xmlns:ahyp="http://schemas.microsoft.com/office/drawing/2018/hyperlinkcolor" val="tx"/>
                    </a:ext>
                  </a:extLst>
                </a:hlinkClick>
              </a:rPr>
              <a:t>https://en.wikipedia.org/w/index.php?title=List_of_Falcon_9_and_Falcon_Heavy_launches&amp;oldid=1027686922</a:t>
            </a:r>
            <a:endParaRPr lang="en-MY" sz="2000" dirty="0">
              <a:solidFill>
                <a:schemeClr val="accent1">
                  <a:lumMod val="50000"/>
                </a:schemeClr>
              </a:solidFill>
            </a:endParaRPr>
          </a:p>
          <a:p>
            <a:pPr lvl="1"/>
            <a:r>
              <a:rPr lang="en-MY" sz="2000" dirty="0">
                <a:solidFill>
                  <a:srgbClr val="0948CB"/>
                </a:solidFill>
              </a:rPr>
              <a:t>The website contains only the data about Falcon 9 launches.</a:t>
            </a:r>
          </a:p>
          <a:p>
            <a:pPr lvl="1"/>
            <a:r>
              <a:rPr lang="en-US" sz="2000" dirty="0">
                <a:solidFill>
                  <a:srgbClr val="0948CB"/>
                </a:solidFill>
              </a:rPr>
              <a:t>We end up with 121 rows or instances and 11 columns or features. The picture below shows the first few rows of the data:</a:t>
            </a:r>
            <a:endParaRPr lang="en-US" sz="1400" dirty="0">
              <a:solidFill>
                <a:srgbClr val="0948CB"/>
              </a:solidFill>
            </a:endParaRPr>
          </a:p>
          <a:p>
            <a:pPr lvl="2"/>
            <a:endParaRPr lang="en-US" sz="1800" dirty="0">
              <a:solidFill>
                <a:srgbClr val="0948CB"/>
              </a:solidFill>
            </a:endParaRPr>
          </a:p>
          <a:p>
            <a:pPr lvl="1"/>
            <a:endParaRPr lang="en-US" dirty="0">
              <a:solidFill>
                <a:srgbClr val="0948CB"/>
              </a:solidFill>
            </a:endParaRPr>
          </a:p>
          <a:p>
            <a:pPr lvl="1"/>
            <a:endParaRPr lang="en-US" dirty="0">
              <a:solidFill>
                <a:srgbClr val="0948CB"/>
              </a:solidFill>
            </a:endParaRPr>
          </a:p>
          <a:p>
            <a:endParaRPr lang="en-US" sz="2400" dirty="0">
              <a:solidFill>
                <a:srgbClr val="0948CB"/>
              </a:solidFill>
            </a:endParaRPr>
          </a:p>
          <a:p>
            <a:pPr lvl="1"/>
            <a:endParaRPr lang="en-US" sz="1800" dirty="0">
              <a:solidFill>
                <a:srgbClr val="0948CB"/>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METHODOLOGY</a:t>
            </a:r>
          </a:p>
          <a:p>
            <a:pPr>
              <a:spcBef>
                <a:spcPts val="500"/>
              </a:spcBef>
            </a:pPr>
            <a:r>
              <a:rPr lang="en-US" sz="3200" b="1" dirty="0">
                <a:solidFill>
                  <a:srgbClr val="0948CB"/>
                </a:solidFill>
                <a:latin typeface="Tw Cen MT Condensed" panose="020B0606020104020203" pitchFamily="34" charset="77"/>
              </a:rPr>
              <a:t>       Data collection, wrangling, and formatting </a:t>
            </a:r>
          </a:p>
        </p:txBody>
      </p:sp>
      <p:pic>
        <p:nvPicPr>
          <p:cNvPr id="7" name="Picture 6">
            <a:extLst>
              <a:ext uri="{FF2B5EF4-FFF2-40B4-BE49-F238E27FC236}">
                <a16:creationId xmlns:a16="http://schemas.microsoft.com/office/drawing/2014/main" id="{69057856-1198-D6CF-406E-1004D0E234FD}"/>
              </a:ext>
            </a:extLst>
          </p:cNvPr>
          <p:cNvPicPr>
            <a:picLocks noChangeAspect="1"/>
          </p:cNvPicPr>
          <p:nvPr/>
        </p:nvPicPr>
        <p:blipFill>
          <a:blip r:embed="rId4"/>
          <a:stretch>
            <a:fillRect/>
          </a:stretch>
        </p:blipFill>
        <p:spPr>
          <a:xfrm>
            <a:off x="770012" y="3654812"/>
            <a:ext cx="10515599" cy="26645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2" y="1605776"/>
            <a:ext cx="10687960" cy="4308431"/>
          </a:xfrm>
          <a:prstGeom prst="rect">
            <a:avLst/>
          </a:prstGeom>
        </p:spPr>
        <p:txBody>
          <a:bodyPr lIns="91440" tIns="45720" rIns="91440" bIns="45720" anchor="t">
            <a:noAutofit/>
          </a:bodyPr>
          <a:lstStyle/>
          <a:p>
            <a:r>
              <a:rPr lang="en-US" sz="2400" dirty="0">
                <a:solidFill>
                  <a:srgbClr val="0948CB"/>
                </a:solidFill>
              </a:rPr>
              <a:t>The data is later processed so that there are no missing entries and categorical features are encoded using one-hot encoding.</a:t>
            </a:r>
          </a:p>
          <a:p>
            <a:r>
              <a:rPr lang="en-US" sz="2400" dirty="0">
                <a:solidFill>
                  <a:srgbClr val="0948CB"/>
                </a:solidFill>
              </a:rPr>
              <a:t>An extra column called ‘Class’ is also added to the data frame. The column ‘Class’ contains 0 if a given launch is failed and 1 if it is successful.</a:t>
            </a:r>
          </a:p>
          <a:p>
            <a:r>
              <a:rPr lang="en-US" sz="2400" dirty="0">
                <a:solidFill>
                  <a:srgbClr val="0948CB"/>
                </a:solidFill>
              </a:rPr>
              <a:t>In the end, we end up with 90 rows or instances and 83 columns or features.</a:t>
            </a:r>
            <a:endParaRPr lang="en-US" sz="1800" dirty="0">
              <a:solidFill>
                <a:srgbClr val="0948CB"/>
              </a:solidFill>
            </a:endParaRPr>
          </a:p>
          <a:p>
            <a:pPr lvl="1"/>
            <a:endParaRPr lang="en-US" dirty="0">
              <a:solidFill>
                <a:srgbClr val="0948CB"/>
              </a:solidFill>
            </a:endParaRPr>
          </a:p>
          <a:p>
            <a:pPr lvl="1"/>
            <a:endParaRPr lang="en-US" dirty="0">
              <a:solidFill>
                <a:srgbClr val="0948CB"/>
              </a:solidFill>
            </a:endParaRPr>
          </a:p>
          <a:p>
            <a:endParaRPr lang="en-US" sz="2400" dirty="0">
              <a:solidFill>
                <a:srgbClr val="0948CB"/>
              </a:solidFill>
            </a:endParaRPr>
          </a:p>
          <a:p>
            <a:pPr lvl="1"/>
            <a:endParaRPr lang="en-US" sz="1800" dirty="0">
              <a:solidFill>
                <a:srgbClr val="0948CB"/>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42728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948CB"/>
                </a:solidFill>
                <a:latin typeface="Tw Cen MT Condensed" panose="020B0606020104020203" pitchFamily="34" charset="77"/>
              </a:rPr>
              <a:t>METHODOLOGY</a:t>
            </a:r>
          </a:p>
          <a:p>
            <a:pPr>
              <a:spcBef>
                <a:spcPts val="500"/>
              </a:spcBef>
            </a:pPr>
            <a:r>
              <a:rPr lang="en-US" sz="3200" b="1" dirty="0">
                <a:solidFill>
                  <a:srgbClr val="0948CB"/>
                </a:solidFill>
                <a:latin typeface="Tw Cen MT Condensed" panose="020B0606020104020203" pitchFamily="34" charset="77"/>
              </a:rPr>
              <a:t>       Data collection, wrangling, and formatting </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250</TotalTime>
  <Words>2684</Words>
  <Application>Microsoft Office PowerPoint</Application>
  <PresentationFormat>Widescreen</PresentationFormat>
  <Paragraphs>424</Paragraphs>
  <Slides>47</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Consolas</vt:lpstr>
      <vt:lpstr>IBM Plex Mono SemiBold</vt:lpstr>
      <vt:lpstr>IBM Plex Mono Text</vt:lpstr>
      <vt:lpstr>Tw Cen MT Condensed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Sina Dehghanian</cp:lastModifiedBy>
  <cp:revision>245</cp:revision>
  <dcterms:created xsi:type="dcterms:W3CDTF">2021-04-29T18:58:34Z</dcterms:created>
  <dcterms:modified xsi:type="dcterms:W3CDTF">2023-08-04T20:14:11Z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